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1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3004800" cy="97536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6BA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D8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4"/>
  </p:normalViewPr>
  <p:slideViewPr>
    <p:cSldViewPr snapToGrid="0" snapToObjects="1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5" name="Shape 1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2" name="Shape 2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Repeatable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Disciplined 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Creative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Comprehensive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Externally driven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DSI has authored world-recognized strategy methodologies tested and proven across hundreds of client environments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Process is accessible, disciplined and flexible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Results in options approach to strategy, broader understanding of vision, actions and outcomes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6" name="Shape 3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•</a:t>
            </a:r>
            <a:r>
              <a:rPr sz="1400"/>
              <a:t>	TECHNOLOGY</a:t>
            </a:r>
            <a:endParaRPr sz="2600"/>
          </a:p>
          <a:p>
            <a:pPr defTabSz="584200">
              <a:lnSpc>
                <a:spcPct val="100000"/>
              </a:lnSpc>
              <a:defRPr sz="12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a)	How has the mobile internet affected our business?</a:t>
            </a:r>
            <a:endParaRPr sz="2600"/>
          </a:p>
          <a:p>
            <a:pPr defTabSz="584200">
              <a:lnSpc>
                <a:spcPct val="100000"/>
              </a:lnSpc>
              <a:defRPr sz="12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b)	How do we ensure the security of the personal data of our customers?</a:t>
            </a:r>
            <a:endParaRPr sz="2600"/>
          </a:p>
          <a:p>
            <a:pPr defTabSz="584200">
              <a:lnSpc>
                <a:spcPct val="100000"/>
              </a:lnSpc>
              <a:defRPr sz="12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c)	How might nanotechnology affect health care and health care insurance?  For example, an increasing number of personal medical monitoring devices?</a:t>
            </a:r>
            <a:endParaRPr sz="2600"/>
          </a:p>
          <a:p>
            <a:pPr defTabSz="584200">
              <a:lnSpc>
                <a:spcPct val="100000"/>
              </a:lnSpc>
              <a:defRPr sz="12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d)	Personalized medicine – as it become more available how secure will patients feel in utilizing it?</a:t>
            </a:r>
            <a:endParaRPr sz="2600"/>
          </a:p>
          <a:p>
            <a:pPr defTabSz="584200">
              <a:lnSpc>
                <a:spcPct val="100000"/>
              </a:lnSpc>
              <a:defRPr sz="12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e)	How might global connectivity affect our business?    Who could have imagined that Iceland’s financial system would collapse when the real estate market in Las Vegas went belly up?</a:t>
            </a:r>
            <a:endParaRPr sz="2600"/>
          </a:p>
          <a:p>
            <a:pPr defTabSz="584200">
              <a:lnSpc>
                <a:spcPct val="100000"/>
              </a:lnSpc>
              <a:defRPr sz="2600">
                <a:latin typeface="Lucida Grande"/>
                <a:ea typeface="Lucida Grande"/>
                <a:cs typeface="Lucida Grande"/>
                <a:sym typeface="Lucida Grande"/>
              </a:defRPr>
            </a:pPr>
            <a:endParaRPr sz="2600"/>
          </a:p>
          <a:p>
            <a:pPr defTabSz="584200">
              <a:lnSpc>
                <a:spcPct val="100000"/>
              </a:lnSpc>
              <a:defRPr sz="12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•	CUSTOMERS</a:t>
            </a:r>
            <a:endParaRPr sz="2600"/>
          </a:p>
          <a:p>
            <a:pPr defTabSz="584200">
              <a:lnSpc>
                <a:spcPct val="100000"/>
              </a:lnSpc>
              <a:defRPr sz="12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a)	How is our insurance customer base changing as we move away from reliance on selling insurance products to institutional clients to selling to individual consumers?</a:t>
            </a:r>
            <a:endParaRPr sz="2600"/>
          </a:p>
          <a:p>
            <a:pPr defTabSz="584200">
              <a:lnSpc>
                <a:spcPct val="100000"/>
              </a:lnSpc>
              <a:defRPr sz="2600">
                <a:latin typeface="Lucida Grande"/>
                <a:ea typeface="Lucida Grande"/>
                <a:cs typeface="Lucida Grande"/>
                <a:sym typeface="Lucida Grande"/>
              </a:defRPr>
            </a:pPr>
            <a:endParaRPr sz="2600"/>
          </a:p>
          <a:p>
            <a:pPr defTabSz="584200">
              <a:lnSpc>
                <a:spcPct val="100000"/>
              </a:lnSpc>
              <a:defRPr sz="12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•	DEMOGRAPHICS</a:t>
            </a:r>
            <a:endParaRPr sz="2600"/>
          </a:p>
          <a:p>
            <a:pPr defTabSz="584200">
              <a:lnSpc>
                <a:spcPct val="100000"/>
              </a:lnSpc>
              <a:defRPr sz="12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a)	What’s the impact of an expanding number of Generation Y adults and diminishing numbers of Gen X’ers and Baby Boomers?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0355-AE7F-EA47-94E4-86242745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904DF-203B-1348-BBAE-CD8B2341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EC97F-2017-0F45-B0E5-E9655C72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7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0355-AE7F-EA47-94E4-86242745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904DF-203B-1348-BBAE-CD8B2341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EC97F-2017-0F45-B0E5-E9655C72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180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0355-AE7F-EA47-94E4-86242745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904DF-203B-1348-BBAE-CD8B2341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EC97F-2017-0F45-B0E5-E9655C72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7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0355-AE7F-EA47-94E4-86242745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904DF-203B-1348-BBAE-CD8B2341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EC97F-2017-0F45-B0E5-E9655C72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0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F30355-AE7F-EA47-94E4-86242745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904DF-203B-1348-BBAE-CD8B2341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6EC97F-2017-0F45-B0E5-E9655C72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5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9F30355-AE7F-EA47-94E4-86242745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48904DF-203B-1348-BBAE-CD8B2341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06EC97F-2017-0F45-B0E5-E9655C72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1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9F30355-AE7F-EA47-94E4-86242745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48904DF-203B-1348-BBAE-CD8B2341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06EC97F-2017-0F45-B0E5-E9655C72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0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9F30355-AE7F-EA47-94E4-86242745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8904DF-203B-1348-BBAE-CD8B2341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06EC97F-2017-0F45-B0E5-E9655C72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5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F30355-AE7F-EA47-94E4-86242745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904DF-203B-1348-BBAE-CD8B2341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6EC97F-2017-0F45-B0E5-E9655C72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6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 rtlCol="0">
            <a:normAutofit/>
          </a:bodyPr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F30355-AE7F-EA47-94E4-86242745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904DF-203B-1348-BBAE-CD8B2341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6EC97F-2017-0F45-B0E5-E9655C72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7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50240" y="390596"/>
            <a:ext cx="1170432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0240" y="2275841"/>
            <a:ext cx="11704320" cy="64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0355-AE7F-EA47-94E4-86242745C2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707">
                <a:solidFill>
                  <a:srgbClr val="898989"/>
                </a:solidFill>
                <a:latin typeface="Times New Roman" charset="0"/>
                <a:ea typeface="MS PGothic" charset="-128"/>
              </a:defRPr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904DF-203B-1348-BBAE-CD8B23418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4294" y="9040143"/>
            <a:ext cx="457877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707" b="1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EC97F-2017-0F45-B0E5-E9655C727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7">
                <a:solidFill>
                  <a:srgbClr val="898989"/>
                </a:solidFill>
                <a:latin typeface="Times New Roman" charset="0"/>
                <a:ea typeface="MS PGothic" charset="-128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4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650230" rtl="0" eaLnBrk="1" fontAlgn="base" hangingPunct="1">
        <a:spcBef>
          <a:spcPct val="0"/>
        </a:spcBef>
        <a:spcAft>
          <a:spcPct val="0"/>
        </a:spcAft>
        <a:defRPr sz="6258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1pPr>
      <a:lvl2pPr algn="ctr" defTabSz="650230" rtl="0" eaLnBrk="1" fontAlgn="base" hangingPunct="1">
        <a:spcBef>
          <a:spcPct val="0"/>
        </a:spcBef>
        <a:spcAft>
          <a:spcPct val="0"/>
        </a:spcAft>
        <a:defRPr sz="6258">
          <a:solidFill>
            <a:schemeClr val="tx1"/>
          </a:solidFill>
          <a:latin typeface="Times New Roman" charset="0"/>
          <a:ea typeface="MS PGothic" panose="020B0600070205080204" pitchFamily="34" charset="-128"/>
          <a:cs typeface="Times New Roman" charset="0"/>
        </a:defRPr>
      </a:lvl2pPr>
      <a:lvl3pPr algn="ctr" defTabSz="650230" rtl="0" eaLnBrk="1" fontAlgn="base" hangingPunct="1">
        <a:spcBef>
          <a:spcPct val="0"/>
        </a:spcBef>
        <a:spcAft>
          <a:spcPct val="0"/>
        </a:spcAft>
        <a:defRPr sz="6258">
          <a:solidFill>
            <a:schemeClr val="tx1"/>
          </a:solidFill>
          <a:latin typeface="Times New Roman" charset="0"/>
          <a:ea typeface="MS PGothic" panose="020B0600070205080204" pitchFamily="34" charset="-128"/>
          <a:cs typeface="Times New Roman" charset="0"/>
        </a:defRPr>
      </a:lvl3pPr>
      <a:lvl4pPr algn="ctr" defTabSz="650230" rtl="0" eaLnBrk="1" fontAlgn="base" hangingPunct="1">
        <a:spcBef>
          <a:spcPct val="0"/>
        </a:spcBef>
        <a:spcAft>
          <a:spcPct val="0"/>
        </a:spcAft>
        <a:defRPr sz="6258">
          <a:solidFill>
            <a:schemeClr val="tx1"/>
          </a:solidFill>
          <a:latin typeface="Times New Roman" charset="0"/>
          <a:ea typeface="MS PGothic" panose="020B0600070205080204" pitchFamily="34" charset="-128"/>
          <a:cs typeface="Times New Roman" charset="0"/>
        </a:defRPr>
      </a:lvl4pPr>
      <a:lvl5pPr algn="ctr" defTabSz="650230" rtl="0" eaLnBrk="1" fontAlgn="base" hangingPunct="1">
        <a:spcBef>
          <a:spcPct val="0"/>
        </a:spcBef>
        <a:spcAft>
          <a:spcPct val="0"/>
        </a:spcAft>
        <a:defRPr sz="6258">
          <a:solidFill>
            <a:schemeClr val="tx1"/>
          </a:solidFill>
          <a:latin typeface="Times New Roman" charset="0"/>
          <a:ea typeface="MS PGothic" panose="020B0600070205080204" pitchFamily="34" charset="-128"/>
          <a:cs typeface="Times New Roman" charset="0"/>
        </a:defRPr>
      </a:lvl5pPr>
      <a:lvl6pPr marL="650230" algn="ctr" defTabSz="650230" rtl="0" eaLnBrk="1" fontAlgn="base" hangingPunct="1">
        <a:spcBef>
          <a:spcPct val="0"/>
        </a:spcBef>
        <a:spcAft>
          <a:spcPct val="0"/>
        </a:spcAft>
        <a:defRPr sz="6258">
          <a:solidFill>
            <a:schemeClr val="tx1"/>
          </a:solidFill>
          <a:latin typeface="Times New Roman" charset="0"/>
          <a:ea typeface="ＭＳ Ｐゴシック" charset="0"/>
        </a:defRPr>
      </a:lvl6pPr>
      <a:lvl7pPr marL="1300460" algn="ctr" defTabSz="650230" rtl="0" eaLnBrk="1" fontAlgn="base" hangingPunct="1">
        <a:spcBef>
          <a:spcPct val="0"/>
        </a:spcBef>
        <a:spcAft>
          <a:spcPct val="0"/>
        </a:spcAft>
        <a:defRPr sz="6258">
          <a:solidFill>
            <a:schemeClr val="tx1"/>
          </a:solidFill>
          <a:latin typeface="Times New Roman" charset="0"/>
          <a:ea typeface="ＭＳ Ｐゴシック" charset="0"/>
        </a:defRPr>
      </a:lvl7pPr>
      <a:lvl8pPr marL="1950690" algn="ctr" defTabSz="650230" rtl="0" eaLnBrk="1" fontAlgn="base" hangingPunct="1">
        <a:spcBef>
          <a:spcPct val="0"/>
        </a:spcBef>
        <a:spcAft>
          <a:spcPct val="0"/>
        </a:spcAft>
        <a:defRPr sz="6258">
          <a:solidFill>
            <a:schemeClr val="tx1"/>
          </a:solidFill>
          <a:latin typeface="Times New Roman" charset="0"/>
          <a:ea typeface="ＭＳ Ｐゴシック" charset="0"/>
        </a:defRPr>
      </a:lvl8pPr>
      <a:lvl9pPr marL="2600919" algn="ctr" defTabSz="650230" rtl="0" eaLnBrk="1" fontAlgn="base" hangingPunct="1">
        <a:spcBef>
          <a:spcPct val="0"/>
        </a:spcBef>
        <a:spcAft>
          <a:spcPct val="0"/>
        </a:spcAft>
        <a:defRPr sz="6258">
          <a:solidFill>
            <a:schemeClr val="tx1"/>
          </a:solidFill>
          <a:latin typeface="Times New Roman" charset="0"/>
          <a:ea typeface="ＭＳ Ｐゴシック" charset="0"/>
        </a:defRPr>
      </a:lvl9pPr>
    </p:titleStyle>
    <p:bodyStyle>
      <a:lvl1pPr marL="487672" indent="-487672" algn="l" defTabSz="65023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551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1pPr>
      <a:lvl2pPr marL="1056623" indent="-406394" algn="l" defTabSz="65023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982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2pPr>
      <a:lvl3pPr marL="1625575" indent="-325115" algn="l" defTabSz="65023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3pPr>
      <a:lvl4pPr marL="2275804" indent="-325115" algn="l" defTabSz="65023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44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4pPr>
      <a:lvl5pPr marL="2926034" indent="-325115" algn="l" defTabSz="65023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44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5pPr>
      <a:lvl6pPr marL="3576264" indent="-325115" algn="l" defTabSz="650230" rtl="0" eaLnBrk="1" latinLnBrk="0" hangingPunct="1">
        <a:spcBef>
          <a:spcPct val="20000"/>
        </a:spcBef>
        <a:buFont typeface="Arial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ct val="20000"/>
        </a:spcBef>
        <a:buFont typeface="Arial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ct val="20000"/>
        </a:spcBef>
        <a:buFont typeface="Arial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ct val="20000"/>
        </a:spcBef>
        <a:buFont typeface="Arial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jim@jh-austin.com" TargetMode="External"/><Relationship Id="rId2" Type="http://schemas.openxmlformats.org/officeDocument/2006/relationships/hyperlink" Target="mailto:james_austin@brown.edu?subject=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www.jh-auatin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How Your Healthcare Organization Can Strategize for an Uncertain Future…"/>
          <p:cNvSpPr txBox="1">
            <a:spLocks noGrp="1"/>
          </p:cNvSpPr>
          <p:nvPr>
            <p:ph idx="4294967295"/>
          </p:nvPr>
        </p:nvSpPr>
        <p:spPr>
          <a:xfrm>
            <a:off x="0" y="3883613"/>
            <a:ext cx="13004800" cy="3140652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marL="0" indent="0" algn="ctr" defTabSz="552704">
              <a:lnSpc>
                <a:spcPct val="90000"/>
              </a:lnSpc>
              <a:spcBef>
                <a:spcPts val="900"/>
              </a:spcBef>
              <a:buSzTx/>
              <a:buNone/>
              <a:defRPr sz="3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solidFill>
                  <a:schemeClr val="tx1"/>
                </a:solidFill>
              </a:rPr>
              <a:t>How Your Healthcare Organization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dirty="0" smtClean="0">
                <a:solidFill>
                  <a:schemeClr val="tx1"/>
                </a:solidFill>
              </a:rPr>
              <a:t>Can </a:t>
            </a:r>
            <a:r>
              <a:rPr dirty="0">
                <a:solidFill>
                  <a:schemeClr val="tx1"/>
                </a:solidFill>
              </a:rPr>
              <a:t>Strategize for an Uncertain Future</a:t>
            </a:r>
          </a:p>
          <a:p>
            <a:pPr marL="0" indent="0" algn="ctr" defTabSz="552704">
              <a:lnSpc>
                <a:spcPct val="90000"/>
              </a:lnSpc>
              <a:spcBef>
                <a:spcPts val="900"/>
              </a:spcBef>
              <a:buSzTx/>
              <a:buNone/>
              <a:defRPr sz="3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>
              <a:solidFill>
                <a:schemeClr val="tx1"/>
              </a:solidFill>
            </a:endParaRPr>
          </a:p>
          <a:p>
            <a:pPr marL="0" indent="0" algn="ctr" defTabSz="552704">
              <a:lnSpc>
                <a:spcPct val="90000"/>
              </a:lnSpc>
              <a:spcBef>
                <a:spcPts val="900"/>
              </a:spcBef>
              <a:buSzTx/>
              <a:buNone/>
              <a:defRPr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solidFill>
                  <a:schemeClr val="tx1"/>
                </a:solidFill>
              </a:rPr>
              <a:t>Jim Austin</a:t>
            </a:r>
          </a:p>
        </p:txBody>
      </p:sp>
      <p:sp>
        <p:nvSpPr>
          <p:cNvPr id="187" name="Transformative Planning"/>
          <p:cNvSpPr txBox="1">
            <a:spLocks noGrp="1"/>
          </p:cNvSpPr>
          <p:nvPr>
            <p:ph type="title" idx="4294967295"/>
          </p:nvPr>
        </p:nvSpPr>
        <p:spPr>
          <a:xfrm>
            <a:off x="0" y="1997662"/>
            <a:ext cx="13004800" cy="1625600"/>
          </a:xfrm>
          <a:prstGeom prst="rect">
            <a:avLst/>
          </a:prstGeom>
        </p:spPr>
        <p:txBody>
          <a:bodyPr lIns="65022" tIns="65022" rIns="65022" bIns="65022"/>
          <a:lstStyle>
            <a:lvl1pPr defTabSz="650240">
              <a:defRPr sz="6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Transformative Planning</a:t>
            </a:r>
          </a:p>
        </p:txBody>
      </p:sp>
      <p:sp>
        <p:nvSpPr>
          <p:cNvPr id="190" name="Health Administration Press"/>
          <p:cNvSpPr txBox="1"/>
          <p:nvPr/>
        </p:nvSpPr>
        <p:spPr>
          <a:xfrm>
            <a:off x="4050453" y="119417"/>
            <a:ext cx="5052909" cy="377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2" tIns="65022" rIns="65022" bIns="65022" anchor="ctr">
            <a:spAutoFit/>
          </a:bodyPr>
          <a:lstStyle>
            <a:lvl1pPr defTabSz="650240">
              <a:defRPr sz="1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algn="ctr"/>
            <a:r>
              <a:rPr dirty="0"/>
              <a:t>Health Administration Press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6" name="Chapter 1: Mental Models and Strategic Decision-Making"/>
          <p:cNvSpPr txBox="1"/>
          <p:nvPr/>
        </p:nvSpPr>
        <p:spPr>
          <a:xfrm>
            <a:off x="290946" y="65978"/>
            <a:ext cx="1120281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Vision and the Strategic Pyramid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6" y="794813"/>
            <a:ext cx="12344399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Vision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What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 aspirational hopes or goals of the organization?</a:t>
            </a:r>
          </a:p>
          <a:p>
            <a:pPr lvl="0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What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the world lose if the organization ceased to exist?</a:t>
            </a:r>
          </a:p>
          <a:p>
            <a:pPr lvl="0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 Why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any stakeholder (internal or external) want to belong?</a:t>
            </a:r>
          </a:p>
          <a:p>
            <a:pPr lvl="0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(d) What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 critical, unique values that the organization supports even if doing so leads to a competitive disadvantage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Strategic pyramid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mission-critical strategic choices in the short-, medium-, and long-term?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success defined in these periods?</a:t>
            </a:r>
          </a:p>
          <a:p>
            <a:pPr marL="457200" lvl="0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short-term, relatively low-risk investments and strategic initiatives must be undertaken to keep the current organization functioning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core operations be made increasingly efficient to free up resources for investing in transformative (new and wow) initiatives?</a:t>
            </a:r>
          </a:p>
          <a:p>
            <a:pPr marL="457200" lvl="0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medium-term, medium-risk projects can replenish, and ideally expand, current operations? What initiatives should be eliminated to refocus resources going forward?</a:t>
            </a:r>
          </a:p>
          <a:p>
            <a:pPr marL="457200" lvl="0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Wow.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transformational initiatives could substantially alter the arena in which the organization plays? How will these be managed so that the risk/reward ratio of such efforts can be objectively identified and maximized?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hree steps—"/>
          <p:cNvSpPr txBox="1">
            <a:spLocks noGrp="1"/>
          </p:cNvSpPr>
          <p:nvPr>
            <p:ph type="body" idx="4294967295"/>
          </p:nvPr>
        </p:nvSpPr>
        <p:spPr>
          <a:xfrm>
            <a:off x="0" y="696913"/>
            <a:ext cx="11703050" cy="7477125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0" indent="0" defTabSz="650240">
              <a:spcBef>
                <a:spcPts val="1000"/>
              </a:spcBef>
              <a:buSzTx/>
              <a:buNone/>
              <a:defRPr sz="4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 smtClean="0"/>
              <a:t>  </a:t>
            </a:r>
            <a:r>
              <a:rPr dirty="0" smtClean="0"/>
              <a:t>Three steps</a:t>
            </a:r>
            <a:r>
              <a:rPr lang="en-US" dirty="0" smtClean="0"/>
              <a:t>:</a:t>
            </a:r>
            <a:endParaRPr dirty="0"/>
          </a:p>
        </p:txBody>
      </p:sp>
      <p:sp>
        <p:nvSpPr>
          <p:cNvPr id="266" name="Rectangle"/>
          <p:cNvSpPr/>
          <p:nvPr/>
        </p:nvSpPr>
        <p:spPr>
          <a:xfrm>
            <a:off x="471055" y="1665411"/>
            <a:ext cx="6474557" cy="1784377"/>
          </a:xfrm>
          <a:prstGeom prst="rect">
            <a:avLst/>
          </a:prstGeom>
          <a:solidFill>
            <a:srgbClr val="FFFFFF"/>
          </a:solidFill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7" name="Rectangle"/>
          <p:cNvSpPr/>
          <p:nvPr/>
        </p:nvSpPr>
        <p:spPr>
          <a:xfrm>
            <a:off x="1787236" y="3907118"/>
            <a:ext cx="8967780" cy="1638563"/>
          </a:xfrm>
          <a:prstGeom prst="rect">
            <a:avLst/>
          </a:prstGeom>
          <a:solidFill>
            <a:srgbClr val="FFFFFF"/>
          </a:solidFill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8" name="Rectangle"/>
          <p:cNvSpPr/>
          <p:nvPr/>
        </p:nvSpPr>
        <p:spPr>
          <a:xfrm>
            <a:off x="4495800" y="6102680"/>
            <a:ext cx="8222673" cy="2345042"/>
          </a:xfrm>
          <a:prstGeom prst="rect">
            <a:avLst/>
          </a:prstGeom>
          <a:solidFill>
            <a:srgbClr val="FFFFFF"/>
          </a:solidFill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9" name="Key uncertainties?…"/>
          <p:cNvSpPr txBox="1"/>
          <p:nvPr/>
        </p:nvSpPr>
        <p:spPr>
          <a:xfrm>
            <a:off x="374042" y="1675022"/>
            <a:ext cx="5984010" cy="1585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indent="304800" defTabSz="650240">
              <a:spcBef>
                <a:spcPts val="1000"/>
              </a:spcBef>
              <a:defRPr sz="4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Key </a:t>
            </a:r>
            <a:r>
              <a:rPr dirty="0" smtClean="0"/>
              <a:t>uncertainties?</a:t>
            </a:r>
          </a:p>
          <a:p>
            <a:pPr indent="304800" defTabSz="650240">
              <a:spcBef>
                <a:spcPts val="1000"/>
              </a:spcBef>
              <a:defRPr sz="4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C</a:t>
            </a:r>
            <a:r>
              <a:rPr dirty="0" smtClean="0"/>
              <a:t>reate a range of futures</a:t>
            </a:r>
            <a:endParaRPr dirty="0"/>
          </a:p>
        </p:txBody>
      </p:sp>
      <p:sp>
        <p:nvSpPr>
          <p:cNvPr id="270" name="Assess current strategic initiatives…"/>
          <p:cNvSpPr txBox="1"/>
          <p:nvPr/>
        </p:nvSpPr>
        <p:spPr>
          <a:xfrm>
            <a:off x="1614661" y="3907118"/>
            <a:ext cx="8911878" cy="1500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indent="304800" defTabSz="650240">
              <a:spcBef>
                <a:spcPts val="1000"/>
              </a:spcBef>
              <a:defRPr sz="4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Assess current strategic initiatives</a:t>
            </a:r>
          </a:p>
          <a:p>
            <a:pPr indent="304800" defTabSz="650240">
              <a:spcBef>
                <a:spcPts val="1000"/>
              </a:spcBef>
              <a:defRPr sz="4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against different futures (“stress test”)</a:t>
            </a:r>
          </a:p>
        </p:txBody>
      </p:sp>
      <p:sp>
        <p:nvSpPr>
          <p:cNvPr id="271" name="Develop a portfolio of initiatives…"/>
          <p:cNvSpPr txBox="1"/>
          <p:nvPr/>
        </p:nvSpPr>
        <p:spPr>
          <a:xfrm>
            <a:off x="4313249" y="6044963"/>
            <a:ext cx="8180124" cy="23903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indent="304800" defTabSz="650240">
              <a:spcBef>
                <a:spcPts val="1000"/>
              </a:spcBef>
              <a:defRPr sz="4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Develop a portfolio of initiatives</a:t>
            </a:r>
          </a:p>
          <a:p>
            <a:pPr indent="304800" defTabSz="650240">
              <a:spcBef>
                <a:spcPts val="1000"/>
              </a:spcBef>
              <a:defRPr sz="4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smtClean="0"/>
              <a:t>(</a:t>
            </a:r>
            <a:r>
              <a:rPr lang="en-US" dirty="0" smtClean="0"/>
              <a:t>s</a:t>
            </a:r>
            <a:r>
              <a:rPr dirty="0" smtClean="0"/>
              <a:t>trategic </a:t>
            </a:r>
            <a:r>
              <a:rPr lang="en-US" dirty="0" smtClean="0"/>
              <a:t>p</a:t>
            </a:r>
            <a:r>
              <a:rPr dirty="0" smtClean="0"/>
              <a:t>yramid)</a:t>
            </a:r>
          </a:p>
          <a:p>
            <a:pPr indent="304800" defTabSz="650240">
              <a:spcBef>
                <a:spcPts val="1000"/>
              </a:spcBef>
              <a:defRPr sz="4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smtClean="0"/>
              <a:t>for success across multiple futures</a:t>
            </a:r>
            <a:endParaRPr dirty="0"/>
          </a:p>
        </p:txBody>
      </p:sp>
      <p:sp>
        <p:nvSpPr>
          <p:cNvPr id="272" name="Arrow 7"/>
          <p:cNvSpPr/>
          <p:nvPr/>
        </p:nvSpPr>
        <p:spPr>
          <a:xfrm rot="10800000">
            <a:off x="7274369" y="2364143"/>
            <a:ext cx="1097661" cy="1404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7" y="0"/>
                </a:moveTo>
                <a:lnTo>
                  <a:pt x="0" y="7818"/>
                </a:lnTo>
                <a:lnTo>
                  <a:pt x="4127" y="7818"/>
                </a:lnTo>
                <a:cubicBezTo>
                  <a:pt x="4127" y="7860"/>
                  <a:pt x="4125" y="7904"/>
                  <a:pt x="4125" y="7946"/>
                </a:cubicBezTo>
                <a:cubicBezTo>
                  <a:pt x="4125" y="15487"/>
                  <a:pt x="11948" y="21600"/>
                  <a:pt x="21598" y="21600"/>
                </a:cubicBezTo>
                <a:cubicBezTo>
                  <a:pt x="21598" y="21600"/>
                  <a:pt x="21600" y="21600"/>
                  <a:pt x="21600" y="21600"/>
                </a:cubicBezTo>
                <a:lnTo>
                  <a:pt x="21600" y="16556"/>
                </a:lnTo>
                <a:cubicBezTo>
                  <a:pt x="21600" y="16556"/>
                  <a:pt x="21598" y="16556"/>
                  <a:pt x="21598" y="16556"/>
                </a:cubicBezTo>
                <a:cubicBezTo>
                  <a:pt x="15512" y="16556"/>
                  <a:pt x="10578" y="12702"/>
                  <a:pt x="10578" y="7946"/>
                </a:cubicBezTo>
                <a:cubicBezTo>
                  <a:pt x="10578" y="7903"/>
                  <a:pt x="10582" y="7860"/>
                  <a:pt x="10582" y="7818"/>
                </a:cubicBezTo>
                <a:lnTo>
                  <a:pt x="14736" y="7818"/>
                </a:lnTo>
                <a:lnTo>
                  <a:pt x="7367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3" name="Arrow 7"/>
          <p:cNvSpPr/>
          <p:nvPr/>
        </p:nvSpPr>
        <p:spPr>
          <a:xfrm rot="10800000">
            <a:off x="11109769" y="4599343"/>
            <a:ext cx="1097661" cy="1404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7" y="0"/>
                </a:moveTo>
                <a:lnTo>
                  <a:pt x="0" y="7818"/>
                </a:lnTo>
                <a:lnTo>
                  <a:pt x="4127" y="7818"/>
                </a:lnTo>
                <a:cubicBezTo>
                  <a:pt x="4127" y="7860"/>
                  <a:pt x="4125" y="7904"/>
                  <a:pt x="4125" y="7946"/>
                </a:cubicBezTo>
                <a:cubicBezTo>
                  <a:pt x="4125" y="15487"/>
                  <a:pt x="11948" y="21600"/>
                  <a:pt x="21598" y="21600"/>
                </a:cubicBezTo>
                <a:cubicBezTo>
                  <a:pt x="21598" y="21600"/>
                  <a:pt x="21600" y="21600"/>
                  <a:pt x="21600" y="21600"/>
                </a:cubicBezTo>
                <a:lnTo>
                  <a:pt x="21600" y="16556"/>
                </a:lnTo>
                <a:cubicBezTo>
                  <a:pt x="21600" y="16556"/>
                  <a:pt x="21598" y="16556"/>
                  <a:pt x="21598" y="16556"/>
                </a:cubicBezTo>
                <a:cubicBezTo>
                  <a:pt x="15512" y="16556"/>
                  <a:pt x="10578" y="12702"/>
                  <a:pt x="10578" y="7946"/>
                </a:cubicBezTo>
                <a:cubicBezTo>
                  <a:pt x="10578" y="7903"/>
                  <a:pt x="10582" y="7860"/>
                  <a:pt x="10582" y="7818"/>
                </a:cubicBezTo>
                <a:lnTo>
                  <a:pt x="14736" y="7818"/>
                </a:lnTo>
                <a:lnTo>
                  <a:pt x="7367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13" name="Chapter 1: Mental Models and Strategic Decision-Making"/>
          <p:cNvSpPr txBox="1"/>
          <p:nvPr/>
        </p:nvSpPr>
        <p:spPr>
          <a:xfrm>
            <a:off x="290946" y="65978"/>
            <a:ext cx="1120281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Development—Scenario Planning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itle 3"/>
          <p:cNvSpPr txBox="1">
            <a:spLocks noGrp="1"/>
          </p:cNvSpPr>
          <p:nvPr>
            <p:ph type="title" idx="4294967295"/>
          </p:nvPr>
        </p:nvSpPr>
        <p:spPr>
          <a:xfrm>
            <a:off x="1656387" y="1145554"/>
            <a:ext cx="10018953" cy="926785"/>
          </a:xfrm>
          <a:prstGeom prst="rect">
            <a:avLst/>
          </a:prstGeom>
        </p:spPr>
        <p:txBody>
          <a:bodyPr lIns="65022" tIns="65022" rIns="65022" bIns="65022"/>
          <a:lstStyle>
            <a:lvl1pPr defTabSz="350520">
              <a:defRPr sz="4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algn="l"/>
            <a:r>
              <a:rPr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Future Uncertainties?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6387" y="2189026"/>
            <a:ext cx="9703762" cy="6029325"/>
          </a:xfrm>
          <a:prstGeom prst="rect">
            <a:avLst/>
          </a:prstGeom>
        </p:spPr>
      </p:pic>
      <p:sp>
        <p:nvSpPr>
          <p:cNvPr id="34" name="Chapter 1: Mental Models and Strategic Decision-Making"/>
          <p:cNvSpPr txBox="1"/>
          <p:nvPr/>
        </p:nvSpPr>
        <p:spPr>
          <a:xfrm>
            <a:off x="290946" y="65978"/>
            <a:ext cx="1120281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Development—Scenario Planning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image26.png" descr="image26.png"/>
          <p:cNvPicPr>
            <a:picLocks noChangeAspect="1"/>
          </p:cNvPicPr>
          <p:nvPr/>
        </p:nvPicPr>
        <p:blipFill>
          <a:blip r:embed="rId2">
            <a:extLst/>
          </a:blip>
          <a:srcRect r="113" b="14511"/>
          <a:stretch>
            <a:fillRect/>
          </a:stretch>
        </p:blipFill>
        <p:spPr>
          <a:xfrm>
            <a:off x="6802882" y="2573562"/>
            <a:ext cx="4773819" cy="3064274"/>
          </a:xfrm>
          <a:prstGeom prst="rect">
            <a:avLst/>
          </a:prstGeom>
          <a:ln w="12700">
            <a:miter lim="400000"/>
          </a:ln>
        </p:spPr>
      </p:pic>
      <p:pic>
        <p:nvPicPr>
          <p:cNvPr id="309" name="image27.png" descr="image27.png"/>
          <p:cNvPicPr>
            <a:picLocks noChangeAspect="1"/>
          </p:cNvPicPr>
          <p:nvPr/>
        </p:nvPicPr>
        <p:blipFill>
          <a:blip r:embed="rId3">
            <a:extLst/>
          </a:blip>
          <a:srcRect r="113" b="3568"/>
          <a:stretch>
            <a:fillRect/>
          </a:stretch>
        </p:blipFill>
        <p:spPr>
          <a:xfrm>
            <a:off x="6802882" y="5632490"/>
            <a:ext cx="4773819" cy="3072464"/>
          </a:xfrm>
          <a:prstGeom prst="rect">
            <a:avLst/>
          </a:prstGeom>
          <a:ln w="12700">
            <a:miter lim="400000"/>
          </a:ln>
        </p:spPr>
      </p:pic>
      <p:pic>
        <p:nvPicPr>
          <p:cNvPr id="310" name="image28.png" descr="image28.png"/>
          <p:cNvPicPr>
            <a:picLocks noChangeAspect="1"/>
          </p:cNvPicPr>
          <p:nvPr/>
        </p:nvPicPr>
        <p:blipFill>
          <a:blip r:embed="rId4">
            <a:extLst/>
          </a:blip>
          <a:srcRect b="3311"/>
          <a:stretch>
            <a:fillRect/>
          </a:stretch>
        </p:blipFill>
        <p:spPr>
          <a:xfrm>
            <a:off x="2041011" y="5632489"/>
            <a:ext cx="4779266" cy="308065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1" name="image29.png" descr="image29.png"/>
          <p:cNvPicPr>
            <a:picLocks noChangeAspect="1"/>
          </p:cNvPicPr>
          <p:nvPr/>
        </p:nvPicPr>
        <p:blipFill>
          <a:blip r:embed="rId5">
            <a:extLst/>
          </a:blip>
          <a:srcRect b="2992"/>
          <a:stretch>
            <a:fillRect/>
          </a:stretch>
        </p:blipFill>
        <p:spPr>
          <a:xfrm>
            <a:off x="2041011" y="2551144"/>
            <a:ext cx="4779266" cy="3072450"/>
          </a:xfrm>
          <a:prstGeom prst="rect">
            <a:avLst/>
          </a:prstGeom>
          <a:ln w="12700">
            <a:miter lim="400000"/>
          </a:ln>
        </p:spPr>
      </p:pic>
      <p:sp>
        <p:nvSpPr>
          <p:cNvPr id="312" name="Text"/>
          <p:cNvSpPr txBox="1"/>
          <p:nvPr/>
        </p:nvSpPr>
        <p:spPr>
          <a:xfrm>
            <a:off x="2145495" y="1395249"/>
            <a:ext cx="8742117" cy="1010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185" tIns="54185" rIns="54185" bIns="54185" anchor="ctr">
            <a:spAutoFit/>
          </a:bodyPr>
          <a:lstStyle>
            <a:lvl1pPr marR="57796" defTabSz="1300480">
              <a:tabLst>
                <a:tab pos="8356600" algn="r"/>
                <a:tab pos="9093200" algn="l"/>
              </a:tabLst>
              <a:defRPr sz="5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                                                                                               </a:t>
            </a:r>
          </a:p>
        </p:txBody>
      </p:sp>
      <p:sp>
        <p:nvSpPr>
          <p:cNvPr id="313" name="Care Model"/>
          <p:cNvSpPr txBox="1"/>
          <p:nvPr/>
        </p:nvSpPr>
        <p:spPr>
          <a:xfrm>
            <a:off x="4931834" y="1464237"/>
            <a:ext cx="3777265" cy="478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185" tIns="54185" rIns="54185" bIns="54185" anchor="ctr">
            <a:spAutoFit/>
          </a:bodyPr>
          <a:lstStyle>
            <a:lvl1pPr marR="57796" defTabSz="1300480">
              <a:defRPr sz="3400" b="1">
                <a:solidFill>
                  <a:srgbClr val="181E24"/>
                </a:solidFill>
                <a:uFill>
                  <a:solidFill>
                    <a:srgbClr val="181E24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2400" dirty="0"/>
              <a:t>Care Model</a:t>
            </a:r>
          </a:p>
        </p:txBody>
      </p:sp>
      <p:sp>
        <p:nvSpPr>
          <p:cNvPr id="314" name="Traditional"/>
          <p:cNvSpPr txBox="1"/>
          <p:nvPr/>
        </p:nvSpPr>
        <p:spPr>
          <a:xfrm>
            <a:off x="3604086" y="2082938"/>
            <a:ext cx="1572836" cy="515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2248" tIns="72248" rIns="72248" bIns="72248">
            <a:spAutoFit/>
          </a:bodyPr>
          <a:lstStyle>
            <a:lvl1pPr marR="57796" indent="40639" defTabSz="1300480">
              <a:defRPr sz="3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2400" dirty="0"/>
              <a:t>Traditional</a:t>
            </a:r>
          </a:p>
        </p:txBody>
      </p:sp>
      <p:sp>
        <p:nvSpPr>
          <p:cNvPr id="315" name="Virtual"/>
          <p:cNvSpPr txBox="1"/>
          <p:nvPr/>
        </p:nvSpPr>
        <p:spPr>
          <a:xfrm>
            <a:off x="8524042" y="2082938"/>
            <a:ext cx="1080458" cy="515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2248" tIns="72248" rIns="72248" bIns="72248">
            <a:spAutoFit/>
          </a:bodyPr>
          <a:lstStyle>
            <a:lvl1pPr marR="57796" indent="40639" defTabSz="1300480">
              <a:defRPr sz="3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2400" dirty="0" smtClean="0"/>
              <a:t>Virtual</a:t>
            </a:r>
            <a:endParaRPr sz="2400" dirty="0"/>
          </a:p>
        </p:txBody>
      </p:sp>
      <p:sp>
        <p:nvSpPr>
          <p:cNvPr id="316" name="Double Arrow"/>
          <p:cNvSpPr/>
          <p:nvPr/>
        </p:nvSpPr>
        <p:spPr>
          <a:xfrm>
            <a:off x="2268786" y="1828316"/>
            <a:ext cx="9103363" cy="390146"/>
          </a:xfrm>
          <a:prstGeom prst="leftRightArrow">
            <a:avLst>
              <a:gd name="adj1" fmla="val 51611"/>
              <a:gd name="adj2" fmla="val 50000"/>
            </a:avLst>
          </a:prstGeom>
          <a:solidFill>
            <a:srgbClr val="C60C3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marR="57796" defTabSz="1300480">
              <a:defRPr sz="58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17" name="Opportunity Knocks"/>
          <p:cNvSpPr txBox="1"/>
          <p:nvPr/>
        </p:nvSpPr>
        <p:spPr>
          <a:xfrm>
            <a:off x="2191668" y="2643095"/>
            <a:ext cx="4479434" cy="1479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185" tIns="54185" rIns="54185" bIns="54185">
            <a:spAutoFit/>
          </a:bodyPr>
          <a:lstStyle>
            <a:lvl1pPr marR="57796" defTabSz="1300480">
              <a:defRPr sz="4400" b="1">
                <a:solidFill>
                  <a:srgbClr val="2A2A2A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Opportunity Knocks</a:t>
            </a:r>
          </a:p>
        </p:txBody>
      </p:sp>
      <p:sp>
        <p:nvSpPr>
          <p:cNvPr id="318" name="All the Young Dudes"/>
          <p:cNvSpPr txBox="1"/>
          <p:nvPr/>
        </p:nvSpPr>
        <p:spPr>
          <a:xfrm>
            <a:off x="6927244" y="2676962"/>
            <a:ext cx="4479435" cy="1479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185" tIns="54185" rIns="54185" bIns="54185">
            <a:spAutoFit/>
          </a:bodyPr>
          <a:lstStyle>
            <a:lvl1pPr marR="57796" defTabSz="1300480">
              <a:defRPr sz="4400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All the Young Dudes</a:t>
            </a:r>
          </a:p>
        </p:txBody>
      </p:sp>
      <p:sp>
        <p:nvSpPr>
          <p:cNvPr id="319" name="Misery"/>
          <p:cNvSpPr txBox="1"/>
          <p:nvPr/>
        </p:nvSpPr>
        <p:spPr>
          <a:xfrm>
            <a:off x="2214090" y="7813096"/>
            <a:ext cx="4479434" cy="794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185" tIns="54185" rIns="54185" bIns="54185">
            <a:spAutoFit/>
          </a:bodyPr>
          <a:lstStyle>
            <a:lvl1pPr marR="57796" defTabSz="1300480">
              <a:defRPr sz="4400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Misery</a:t>
            </a:r>
          </a:p>
        </p:txBody>
      </p:sp>
      <p:sp>
        <p:nvSpPr>
          <p:cNvPr id="320" name="Death of the Dinosaurs"/>
          <p:cNvSpPr txBox="1"/>
          <p:nvPr/>
        </p:nvSpPr>
        <p:spPr>
          <a:xfrm>
            <a:off x="6972091" y="7084145"/>
            <a:ext cx="4479435" cy="1479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185" tIns="54185" rIns="54185" bIns="54185">
            <a:spAutoFit/>
          </a:bodyPr>
          <a:lstStyle>
            <a:lvl1pPr marR="57796" defTabSz="1300480">
              <a:defRPr sz="4400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Death of the Dinosaurs</a:t>
            </a:r>
          </a:p>
        </p:txBody>
      </p:sp>
      <p:sp>
        <p:nvSpPr>
          <p:cNvPr id="321" name="Double Arrow"/>
          <p:cNvSpPr/>
          <p:nvPr/>
        </p:nvSpPr>
        <p:spPr>
          <a:xfrm rot="16200000">
            <a:off x="-1581178" y="5418937"/>
            <a:ext cx="5982209" cy="390146"/>
          </a:xfrm>
          <a:prstGeom prst="leftRightArrow">
            <a:avLst>
              <a:gd name="adj1" fmla="val 51611"/>
              <a:gd name="adj2" fmla="val 44792"/>
            </a:avLst>
          </a:prstGeom>
          <a:solidFill>
            <a:srgbClr val="C60C3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marR="57796" defTabSz="1300480">
              <a:defRPr sz="58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22" name="Economy"/>
          <p:cNvSpPr txBox="1"/>
          <p:nvPr/>
        </p:nvSpPr>
        <p:spPr>
          <a:xfrm rot="16200000">
            <a:off x="-332578" y="5320752"/>
            <a:ext cx="2528714" cy="478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185" tIns="54185" rIns="54185" bIns="54185" anchor="ctr">
            <a:spAutoFit/>
          </a:bodyPr>
          <a:lstStyle>
            <a:lvl1pPr marR="57796" defTabSz="1300480">
              <a:defRPr sz="3400" b="1">
                <a:solidFill>
                  <a:srgbClr val="181E24"/>
                </a:solidFill>
                <a:uFill>
                  <a:solidFill>
                    <a:srgbClr val="181E24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2400" dirty="0"/>
              <a:t>Economy</a:t>
            </a:r>
          </a:p>
        </p:txBody>
      </p:sp>
      <p:sp>
        <p:nvSpPr>
          <p:cNvPr id="323" name="Growth"/>
          <p:cNvSpPr txBox="1"/>
          <p:nvPr/>
        </p:nvSpPr>
        <p:spPr>
          <a:xfrm rot="16200000">
            <a:off x="1219776" y="3305921"/>
            <a:ext cx="1187090" cy="515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2248" tIns="72248" rIns="72248" bIns="72248">
            <a:spAutoFit/>
          </a:bodyPr>
          <a:lstStyle>
            <a:lvl1pPr marR="57796" indent="40639" defTabSz="1300480">
              <a:defRPr sz="3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2400" dirty="0"/>
              <a:t>Growth</a:t>
            </a:r>
          </a:p>
        </p:txBody>
      </p:sp>
      <p:sp>
        <p:nvSpPr>
          <p:cNvPr id="324" name="Recession"/>
          <p:cNvSpPr txBox="1"/>
          <p:nvPr/>
        </p:nvSpPr>
        <p:spPr>
          <a:xfrm rot="16200000">
            <a:off x="1097344" y="7105364"/>
            <a:ext cx="1479029" cy="515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2248" tIns="72248" rIns="72248" bIns="72248">
            <a:spAutoFit/>
          </a:bodyPr>
          <a:lstStyle>
            <a:lvl1pPr marR="57796" indent="40639" defTabSz="1300480">
              <a:defRPr sz="3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2400" dirty="0"/>
              <a:t>Recession</a:t>
            </a:r>
          </a:p>
        </p:txBody>
      </p:sp>
      <p:graphicFrame>
        <p:nvGraphicFramePr>
          <p:cNvPr id="325" name="Table"/>
          <p:cNvGraphicFramePr/>
          <p:nvPr>
            <p:extLst>
              <p:ext uri="{D42A27DB-BD31-4B8C-83A1-F6EECF244321}">
                <p14:modId xmlns:p14="http://schemas.microsoft.com/office/powerpoint/2010/main" val="194629841"/>
              </p:ext>
            </p:extLst>
          </p:nvPr>
        </p:nvGraphicFramePr>
        <p:xfrm>
          <a:off x="2041011" y="2563093"/>
          <a:ext cx="9557584" cy="616170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778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8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0854">
                <a:tc>
                  <a:txBody>
                    <a:bodyPr/>
                    <a:lstStyle/>
                    <a:p>
                      <a:pPr algn="r" defTabSz="650240">
                        <a:defRPr sz="1100">
                          <a:solidFill>
                            <a:srgbClr val="C60C30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C60C30"/>
                      </a:solidFill>
                    </a:lnL>
                    <a:lnR w="12700">
                      <a:solidFill>
                        <a:srgbClr val="C60C30"/>
                      </a:solidFill>
                    </a:lnR>
                    <a:lnT w="12700">
                      <a:solidFill>
                        <a:srgbClr val="C60C30"/>
                      </a:solidFill>
                    </a:lnT>
                    <a:lnB w="12700">
                      <a:solidFill>
                        <a:srgbClr val="C60C3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sz="1100">
                          <a:solidFill>
                            <a:srgbClr val="C60C30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C60C30"/>
                      </a:solidFill>
                    </a:lnL>
                    <a:lnR w="12700">
                      <a:solidFill>
                        <a:srgbClr val="C60C30"/>
                      </a:solidFill>
                    </a:lnR>
                    <a:lnT w="12700">
                      <a:solidFill>
                        <a:srgbClr val="C60C30"/>
                      </a:solidFill>
                    </a:lnT>
                    <a:lnB w="12700">
                      <a:solidFill>
                        <a:srgbClr val="C60C3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854">
                <a:tc>
                  <a:txBody>
                    <a:bodyPr/>
                    <a:lstStyle/>
                    <a:p>
                      <a:pPr algn="r" defTabSz="650240">
                        <a:defRPr sz="1100">
                          <a:solidFill>
                            <a:srgbClr val="C60C30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C60C30"/>
                      </a:solidFill>
                    </a:lnL>
                    <a:lnR w="12700">
                      <a:solidFill>
                        <a:srgbClr val="C60C30"/>
                      </a:solidFill>
                    </a:lnR>
                    <a:lnT w="12700">
                      <a:solidFill>
                        <a:srgbClr val="C60C30"/>
                      </a:solidFill>
                    </a:lnT>
                    <a:lnB w="12700">
                      <a:solidFill>
                        <a:srgbClr val="C60C3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sz="1100">
                          <a:solidFill>
                            <a:srgbClr val="C60C30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C60C30"/>
                      </a:solidFill>
                    </a:lnL>
                    <a:lnR w="12700">
                      <a:solidFill>
                        <a:srgbClr val="C60C30"/>
                      </a:solidFill>
                    </a:lnR>
                    <a:lnT w="12700">
                      <a:solidFill>
                        <a:srgbClr val="C60C30"/>
                      </a:solidFill>
                    </a:lnT>
                    <a:lnB w="12700">
                      <a:solidFill>
                        <a:srgbClr val="C60C3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6" name="1) Example: Future Scenarios Facing Community Hospital"/>
          <p:cNvSpPr txBox="1">
            <a:spLocks noGrp="1"/>
          </p:cNvSpPr>
          <p:nvPr>
            <p:ph type="title" idx="4294967295"/>
          </p:nvPr>
        </p:nvSpPr>
        <p:spPr>
          <a:xfrm>
            <a:off x="346367" y="748017"/>
            <a:ext cx="11790218" cy="626407"/>
          </a:xfrm>
          <a:prstGeom prst="rect">
            <a:avLst/>
          </a:prstGeom>
        </p:spPr>
        <p:txBody>
          <a:bodyPr lIns="65022" tIns="65022" rIns="65022" bIns="65022"/>
          <a:lstStyle>
            <a:lvl1pPr defTabSz="559205"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algn="l"/>
            <a:r>
              <a:rPr dirty="0" smtClean="0">
                <a:solidFill>
                  <a:schemeClr val="tx1"/>
                </a:solidFill>
              </a:rPr>
              <a:t>Example</a:t>
            </a:r>
            <a:r>
              <a:rPr dirty="0">
                <a:solidFill>
                  <a:schemeClr val="tx1"/>
                </a:solidFill>
              </a:rPr>
              <a:t>: Future Scenarios </a:t>
            </a:r>
            <a:r>
              <a:rPr dirty="0" smtClean="0">
                <a:solidFill>
                  <a:schemeClr val="tx1"/>
                </a:solidFill>
              </a:rPr>
              <a:t>Facing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Community Hospital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22" name="Chapter 1: Mental Models and Strategic Decision-Making"/>
          <p:cNvSpPr txBox="1"/>
          <p:nvPr/>
        </p:nvSpPr>
        <p:spPr>
          <a:xfrm>
            <a:off x="290946" y="65978"/>
            <a:ext cx="1120281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Development—Scenario Planning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2) Stress Test  Current Strategic Initiatives: Example"/>
          <p:cNvSpPr txBox="1">
            <a:spLocks noGrp="1"/>
          </p:cNvSpPr>
          <p:nvPr>
            <p:ph type="title" idx="4294967295"/>
          </p:nvPr>
        </p:nvSpPr>
        <p:spPr>
          <a:xfrm>
            <a:off x="290946" y="1094508"/>
            <a:ext cx="4377265" cy="4544291"/>
          </a:xfrm>
          <a:prstGeom prst="rect">
            <a:avLst/>
          </a:prstGeom>
        </p:spPr>
        <p:txBody>
          <a:bodyPr lIns="65022" tIns="65022" rIns="65022" bIns="65022"/>
          <a:lstStyle/>
          <a:p>
            <a:pPr algn="l" defTabSz="650240">
              <a:defRPr sz="5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smtClean="0"/>
              <a:t>2</a:t>
            </a:r>
            <a:r>
              <a:rPr lang="en-US" dirty="0" smtClean="0"/>
              <a:t>.</a:t>
            </a:r>
            <a:r>
              <a:rPr dirty="0" smtClean="0"/>
              <a:t> </a:t>
            </a:r>
            <a:r>
              <a:rPr dirty="0"/>
              <a:t>Stress </a:t>
            </a:r>
            <a:r>
              <a:rPr dirty="0" smtClean="0"/>
              <a:t>Test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dirty="0" smtClean="0"/>
              <a:t> </a:t>
            </a:r>
            <a:r>
              <a:rPr dirty="0"/>
              <a:t/>
            </a:r>
            <a:br>
              <a:rPr dirty="0"/>
            </a:br>
            <a:r>
              <a:rPr dirty="0"/>
              <a:t>Current Strategic </a:t>
            </a:r>
            <a:r>
              <a:rPr dirty="0" smtClean="0"/>
              <a:t>Initiatives </a:t>
            </a:r>
            <a:r>
              <a:rPr dirty="0"/>
              <a:t>Example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6" name="Chapter 1: Mental Models and Strategic Decision-Making"/>
          <p:cNvSpPr txBox="1"/>
          <p:nvPr/>
        </p:nvSpPr>
        <p:spPr>
          <a:xfrm>
            <a:off x="290946" y="65978"/>
            <a:ext cx="1120281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Development—Scenario Planning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0944" y="2024351"/>
            <a:ext cx="8216035" cy="644813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3) Ranking of Strategic Initiatives"/>
          <p:cNvSpPr txBox="1">
            <a:spLocks noGrp="1"/>
          </p:cNvSpPr>
          <p:nvPr>
            <p:ph type="title" idx="4294967295"/>
          </p:nvPr>
        </p:nvSpPr>
        <p:spPr>
          <a:xfrm>
            <a:off x="0" y="922251"/>
            <a:ext cx="11703050" cy="1187963"/>
          </a:xfrm>
          <a:prstGeom prst="rect">
            <a:avLst/>
          </a:prstGeom>
        </p:spPr>
        <p:txBody>
          <a:bodyPr lIns="65022" tIns="65022" rIns="65022" bIns="65022"/>
          <a:lstStyle>
            <a:lvl1pPr defTabSz="650240">
              <a:defRPr sz="6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 smtClean="0"/>
              <a:t>3</a:t>
            </a:r>
            <a:r>
              <a:rPr lang="en-US" dirty="0" smtClean="0"/>
              <a:t>.</a:t>
            </a:r>
            <a:r>
              <a:rPr dirty="0" smtClean="0"/>
              <a:t> </a:t>
            </a:r>
            <a:r>
              <a:rPr dirty="0"/>
              <a:t>Ranking of Strategic Initiatives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11" name="Chapter 1: Mental Models and Strategic Decision-Making"/>
          <p:cNvSpPr txBox="1"/>
          <p:nvPr/>
        </p:nvSpPr>
        <p:spPr>
          <a:xfrm>
            <a:off x="290946" y="65978"/>
            <a:ext cx="1120281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Development—Scenario Planning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325" y="2428875"/>
            <a:ext cx="9582150" cy="4895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11325" y="7864825"/>
            <a:ext cx="670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line = areas of priority; below line = projects held in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6" name="Chapter 1: Mental Models and Strategic Decision-Making"/>
          <p:cNvSpPr txBox="1"/>
          <p:nvPr/>
        </p:nvSpPr>
        <p:spPr>
          <a:xfrm>
            <a:off x="290946" y="65978"/>
            <a:ext cx="1120281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Development—Scenario Planning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233" y="1234547"/>
            <a:ext cx="1204642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uncertainties/create scenarios. What social, technological, environment, economic, and political (often referred to as STEEP) forces might dramatically change the operating or external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environment?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strategic initiatives. How well will current strategic initiatives perform in different future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states?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portfolio of strategic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initiatives.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most critical strategic investments in the short (Core), medium (New), and long term (Wow)?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trategy Execution Process"/>
          <p:cNvSpPr txBox="1">
            <a:spLocks noGrp="1"/>
          </p:cNvSpPr>
          <p:nvPr>
            <p:ph type="title" idx="4294967295"/>
          </p:nvPr>
        </p:nvSpPr>
        <p:spPr>
          <a:xfrm>
            <a:off x="152405" y="1666066"/>
            <a:ext cx="11704638" cy="1191867"/>
          </a:xfrm>
          <a:prstGeom prst="rect">
            <a:avLst/>
          </a:prstGeom>
        </p:spPr>
        <p:txBody>
          <a:bodyPr lIns="65022" tIns="65022" rIns="65022" bIns="65022"/>
          <a:lstStyle>
            <a:lvl1pPr defTabSz="650240">
              <a:defRPr sz="6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algn="l"/>
            <a:r>
              <a:rPr dirty="0"/>
              <a:t>Strategy Execution Process</a:t>
            </a:r>
          </a:p>
        </p:txBody>
      </p:sp>
      <p:sp>
        <p:nvSpPr>
          <p:cNvPr id="367" name="Chapter 4: Successful Execution"/>
          <p:cNvSpPr txBox="1"/>
          <p:nvPr/>
        </p:nvSpPr>
        <p:spPr>
          <a:xfrm>
            <a:off x="259645" y="114990"/>
            <a:ext cx="8983928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4: Successful Execution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02" y="2888839"/>
            <a:ext cx="12689162" cy="518140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switch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Chapter 4: Accelerators of Strategic Execution"/>
          <p:cNvSpPr txBox="1"/>
          <p:nvPr/>
        </p:nvSpPr>
        <p:spPr>
          <a:xfrm>
            <a:off x="259645" y="884079"/>
            <a:ext cx="4034649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Accelerators </a:t>
            </a:r>
            <a:r>
              <a:rPr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</a:t>
            </a:r>
            <a:r>
              <a:rPr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6" name="Chapter 4: Successful Execution"/>
          <p:cNvSpPr txBox="1"/>
          <p:nvPr/>
        </p:nvSpPr>
        <p:spPr>
          <a:xfrm>
            <a:off x="259645" y="114990"/>
            <a:ext cx="8983928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4: Successful Execution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312" y="811142"/>
            <a:ext cx="7800724" cy="76707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43573" y="8458821"/>
            <a:ext cx="2871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Source: Prof. Joe Ryan, Wharton</a:t>
            </a:r>
            <a:endParaRPr lang="en-US" sz="1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6" name="Chapter 4: Successful Execution"/>
          <p:cNvSpPr txBox="1"/>
          <p:nvPr/>
        </p:nvSpPr>
        <p:spPr>
          <a:xfrm>
            <a:off x="259645" y="114990"/>
            <a:ext cx="8983928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4: Successful Execution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646" y="1122217"/>
            <a:ext cx="123757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leadership team and the organization execution ready?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vision and strategic priorities guide all employees at an emotional level?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plan evolve?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scoreboards or metrics of success unambiguous?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viable communications plan in place that supports the vision and progress to milestones?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leadership team actively monitor emerging challenges and opportunities, ready to respond as environments change?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Introduction"/>
          <p:cNvSpPr txBox="1">
            <a:spLocks noGrp="1"/>
          </p:cNvSpPr>
          <p:nvPr>
            <p:ph type="title" idx="4294967295"/>
          </p:nvPr>
        </p:nvSpPr>
        <p:spPr>
          <a:xfrm>
            <a:off x="0" y="776288"/>
            <a:ext cx="13004800" cy="1020762"/>
          </a:xfrm>
          <a:prstGeom prst="rect">
            <a:avLst/>
          </a:prstGeom>
        </p:spPr>
        <p:txBody>
          <a:bodyPr lIns="65022" tIns="65022" rIns="65022" bIns="65022">
            <a:normAutofit fontScale="90000"/>
          </a:bodyPr>
          <a:lstStyle>
            <a:lvl1pPr defTabSz="650240">
              <a:defRPr sz="6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Introduction</a:t>
            </a:r>
          </a:p>
        </p:txBody>
      </p:sp>
      <p:sp>
        <p:nvSpPr>
          <p:cNvPr id="194" name="This “work book” is for Healthcare Leadership Teams grappling with transformative change, while also seeking to improve current operations…"/>
          <p:cNvSpPr txBox="1">
            <a:spLocks noGrp="1"/>
          </p:cNvSpPr>
          <p:nvPr>
            <p:ph type="body" idx="4294967295"/>
          </p:nvPr>
        </p:nvSpPr>
        <p:spPr>
          <a:xfrm>
            <a:off x="443344" y="2058275"/>
            <a:ext cx="12233565" cy="6545263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marL="471487" indent="-471487" defTabSz="650240">
              <a:spcBef>
                <a:spcPts val="1000"/>
              </a:spcBef>
              <a:buSzPct val="100000"/>
              <a:buFont typeface="Arial"/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This “</a:t>
            </a:r>
            <a:r>
              <a:rPr dirty="0" smtClean="0"/>
              <a:t>workbook</a:t>
            </a:r>
            <a:r>
              <a:rPr dirty="0"/>
              <a:t>” is for </a:t>
            </a:r>
            <a:r>
              <a:rPr lang="en-US" dirty="0" smtClean="0"/>
              <a:t>h</a:t>
            </a:r>
            <a:r>
              <a:rPr dirty="0" smtClean="0"/>
              <a:t>ealthcare </a:t>
            </a:r>
            <a:r>
              <a:rPr lang="en-US" dirty="0" smtClean="0"/>
              <a:t>l</a:t>
            </a:r>
            <a:r>
              <a:rPr dirty="0" smtClean="0"/>
              <a:t>eadership </a:t>
            </a:r>
            <a:r>
              <a:rPr lang="en-US" dirty="0" smtClean="0"/>
              <a:t>t</a:t>
            </a:r>
            <a:r>
              <a:rPr dirty="0" smtClean="0"/>
              <a:t>eams </a:t>
            </a:r>
            <a:r>
              <a:rPr lang="en-US" dirty="0" smtClean="0"/>
              <a:t>that are </a:t>
            </a:r>
            <a:r>
              <a:rPr dirty="0" smtClean="0"/>
              <a:t>grappling </a:t>
            </a:r>
            <a:r>
              <a:rPr dirty="0"/>
              <a:t>with </a:t>
            </a:r>
            <a:r>
              <a:rPr b="1" dirty="0"/>
              <a:t>transformative change</a:t>
            </a:r>
            <a:r>
              <a:rPr dirty="0"/>
              <a:t>, while also seeking </a:t>
            </a:r>
            <a:r>
              <a:rPr u="sng" dirty="0"/>
              <a:t>to improve current </a:t>
            </a:r>
            <a:r>
              <a:rPr u="sng" dirty="0" smtClean="0"/>
              <a:t>operations</a:t>
            </a:r>
            <a:r>
              <a:rPr lang="en-US" dirty="0" smtClean="0"/>
              <a:t>.</a:t>
            </a:r>
            <a:endParaRPr dirty="0"/>
          </a:p>
          <a:p>
            <a:pPr marL="471487" indent="-471487" defTabSz="650240">
              <a:spcBef>
                <a:spcPts val="1000"/>
              </a:spcBef>
              <a:buSzPct val="100000"/>
              <a:buFont typeface="Arial"/>
              <a:defRPr sz="380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u="sng" dirty="0"/>
          </a:p>
          <a:p>
            <a:pPr marL="471487" indent="-471487" defTabSz="650240">
              <a:spcBef>
                <a:spcPts val="1000"/>
              </a:spcBef>
              <a:buSzPct val="100000"/>
              <a:buFont typeface="Arial"/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smtClean="0"/>
              <a:t>Slides/worksheets </a:t>
            </a:r>
            <a:r>
              <a:rPr dirty="0"/>
              <a:t>correspond to </a:t>
            </a:r>
            <a:r>
              <a:rPr lang="en-US" dirty="0" smtClean="0"/>
              <a:t>c</a:t>
            </a:r>
            <a:r>
              <a:rPr dirty="0" smtClean="0"/>
              <a:t>hapters </a:t>
            </a:r>
            <a:r>
              <a:rPr dirty="0"/>
              <a:t>of the book, </a:t>
            </a:r>
            <a:r>
              <a:rPr i="1" dirty="0"/>
              <a:t>Transformative </a:t>
            </a:r>
            <a:r>
              <a:rPr i="1" dirty="0" smtClean="0"/>
              <a:t>Planning</a:t>
            </a:r>
            <a:r>
              <a:rPr lang="en-US" i="1" dirty="0" smtClean="0"/>
              <a:t>.</a:t>
            </a:r>
            <a:endParaRPr dirty="0"/>
          </a:p>
          <a:p>
            <a:pPr marL="471487" indent="-471487" defTabSz="650240">
              <a:spcBef>
                <a:spcPts val="1000"/>
              </a:spcBef>
              <a:buSzPct val="100000"/>
              <a:buFont typeface="Arial"/>
              <a:defRPr sz="380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u="sng" dirty="0"/>
          </a:p>
          <a:p>
            <a:pPr marL="471487" indent="-471487" defTabSz="650240">
              <a:spcBef>
                <a:spcPts val="1000"/>
              </a:spcBef>
              <a:buSzPct val="100000"/>
              <a:buFont typeface="Arial"/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Utilize these resources as guides for discussion, not </a:t>
            </a:r>
            <a:r>
              <a:rPr lang="en-US" dirty="0" smtClean="0"/>
              <a:t>as </a:t>
            </a:r>
            <a:r>
              <a:rPr dirty="0" smtClean="0"/>
              <a:t>rigid checklists</a:t>
            </a:r>
            <a:r>
              <a:rPr lang="en-US" dirty="0" smtClean="0"/>
              <a:t>.</a:t>
            </a:r>
            <a:endParaRPr dirty="0"/>
          </a:p>
          <a:p>
            <a:pPr marL="3657600" lvl="8" indent="0" defTabSz="650240">
              <a:spcBef>
                <a:spcPts val="1000"/>
              </a:spcBef>
              <a:buSzPct val="100000"/>
              <a:buNone/>
              <a:defRPr sz="2800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 smtClean="0"/>
              <a:t>									—</a:t>
            </a:r>
            <a:r>
              <a:rPr dirty="0" smtClean="0"/>
              <a:t>Jim </a:t>
            </a:r>
            <a:r>
              <a:rPr dirty="0"/>
              <a:t>Austin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" name="Group 39" descr="Group 3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6943" y="1971040"/>
            <a:ext cx="12232063" cy="1654448"/>
          </a:xfrm>
          <a:prstGeom prst="rect">
            <a:avLst/>
          </a:prstGeom>
          <a:ln w="12700">
            <a:miter lim="400000"/>
          </a:ln>
        </p:spPr>
      </p:pic>
      <p:sp>
        <p:nvSpPr>
          <p:cNvPr id="379" name="Text Placeholder 2"/>
          <p:cNvSpPr/>
          <p:nvPr/>
        </p:nvSpPr>
        <p:spPr>
          <a:xfrm>
            <a:off x="4407714" y="3606150"/>
            <a:ext cx="2043062" cy="2059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>
            <a:normAutofit/>
          </a:bodyPr>
          <a:lstStyle/>
          <a:p>
            <a:pPr defTabSz="758613">
              <a:spcBef>
                <a:spcPts val="200"/>
              </a:spcBef>
              <a:defRPr sz="1600" b="1">
                <a:solidFill>
                  <a:srgbClr val="00539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Session 2</a:t>
            </a:r>
          </a:p>
          <a:p>
            <a:pPr defTabSz="758613">
              <a:spcBef>
                <a:spcPts val="200"/>
              </a:spcBef>
              <a:defRPr sz="1600" b="1">
                <a:solidFill>
                  <a:srgbClr val="00539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1 Day</a:t>
            </a:r>
          </a:p>
          <a:p>
            <a:pPr marL="285750" indent="-285750" defTabSz="758613">
              <a:spcBef>
                <a:spcPts val="200"/>
              </a:spcBef>
              <a:buFont typeface="Arial" panose="020B0604020202020204" pitchFamily="34" charset="0"/>
              <a:buChar char="•"/>
              <a:defRPr sz="1600" b="1">
                <a:solidFill>
                  <a:srgbClr val="00539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/>
              <a:t>Review </a:t>
            </a:r>
            <a:r>
              <a:rPr lang="en-US" dirty="0" smtClean="0"/>
              <a:t>t</a:t>
            </a:r>
            <a:r>
              <a:rPr dirty="0" smtClean="0"/>
              <a:t>eam </a:t>
            </a:r>
            <a:r>
              <a:rPr lang="en-US" dirty="0" smtClean="0"/>
              <a:t>p</a:t>
            </a:r>
            <a:r>
              <a:rPr dirty="0" smtClean="0"/>
              <a:t>ortfolios</a:t>
            </a:r>
            <a:endParaRPr dirty="0"/>
          </a:p>
          <a:p>
            <a:pPr marL="285750" indent="-285750" defTabSz="758613">
              <a:spcBef>
                <a:spcPts val="200"/>
              </a:spcBef>
              <a:buFont typeface="Arial" panose="020B0604020202020204" pitchFamily="34" charset="0"/>
              <a:buChar char="•"/>
              <a:defRPr sz="1600" b="1">
                <a:solidFill>
                  <a:srgbClr val="00539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/>
              <a:t>Begin </a:t>
            </a:r>
            <a:r>
              <a:rPr lang="en-US" dirty="0" smtClean="0"/>
              <a:t>i</a:t>
            </a:r>
            <a:r>
              <a:rPr dirty="0" smtClean="0"/>
              <a:t>ntegration</a:t>
            </a:r>
            <a:endParaRPr dirty="0"/>
          </a:p>
        </p:txBody>
      </p:sp>
      <p:sp>
        <p:nvSpPr>
          <p:cNvPr id="380" name="Text Placeholder 2"/>
          <p:cNvSpPr/>
          <p:nvPr/>
        </p:nvSpPr>
        <p:spPr>
          <a:xfrm>
            <a:off x="10375461" y="3605829"/>
            <a:ext cx="2013778" cy="20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>
            <a:normAutofit/>
          </a:bodyPr>
          <a:lstStyle>
            <a:lvl1pPr defTabSz="695395">
              <a:spcBef>
                <a:spcPts val="200"/>
              </a:spcBef>
              <a:defRPr sz="1600" b="1">
                <a:solidFill>
                  <a:srgbClr val="00539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Ongoing Plan Reviews and Updates</a:t>
            </a:r>
          </a:p>
        </p:txBody>
      </p:sp>
      <p:sp>
        <p:nvSpPr>
          <p:cNvPr id="381" name="Text Placeholder 2"/>
          <p:cNvSpPr/>
          <p:nvPr/>
        </p:nvSpPr>
        <p:spPr>
          <a:xfrm>
            <a:off x="7372132" y="3527765"/>
            <a:ext cx="2081973" cy="2215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>
            <a:normAutofit/>
          </a:bodyPr>
          <a:lstStyle/>
          <a:p>
            <a:pPr defTabSz="758613">
              <a:spcBef>
                <a:spcPts val="200"/>
              </a:spcBef>
              <a:defRPr sz="1600" b="1">
                <a:solidFill>
                  <a:srgbClr val="00539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Session 3</a:t>
            </a:r>
          </a:p>
          <a:p>
            <a:pPr defTabSz="758613">
              <a:spcBef>
                <a:spcPts val="200"/>
              </a:spcBef>
              <a:defRPr sz="1600" b="1">
                <a:solidFill>
                  <a:srgbClr val="00539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1 Day</a:t>
            </a:r>
          </a:p>
          <a:p>
            <a:pPr marL="285750" indent="-285750" defTabSz="758613">
              <a:spcBef>
                <a:spcPts val="200"/>
              </a:spcBef>
              <a:buFont typeface="Arial" panose="020B0604020202020204" pitchFamily="34" charset="0"/>
              <a:buChar char="•"/>
              <a:defRPr sz="1600" b="1">
                <a:solidFill>
                  <a:srgbClr val="00539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/>
              <a:t>Plan </a:t>
            </a:r>
            <a:r>
              <a:rPr lang="en-US" dirty="0" smtClean="0"/>
              <a:t>i</a:t>
            </a:r>
            <a:r>
              <a:rPr dirty="0" smtClean="0"/>
              <a:t>ntegration</a:t>
            </a:r>
            <a:endParaRPr dirty="0"/>
          </a:p>
          <a:p>
            <a:pPr marL="285750" indent="-285750" defTabSz="758613">
              <a:spcBef>
                <a:spcPts val="200"/>
              </a:spcBef>
              <a:buFont typeface="Arial" panose="020B0604020202020204" pitchFamily="34" charset="0"/>
              <a:buChar char="•"/>
              <a:defRPr sz="1600" b="1">
                <a:solidFill>
                  <a:srgbClr val="00539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/>
              <a:t>Execution </a:t>
            </a:r>
            <a:r>
              <a:rPr lang="en-US" dirty="0" smtClean="0"/>
              <a:t>r</a:t>
            </a:r>
            <a:r>
              <a:rPr dirty="0" smtClean="0"/>
              <a:t>oles/</a:t>
            </a:r>
            <a:r>
              <a:rPr lang="en-US" dirty="0" smtClean="0"/>
              <a:t>m</a:t>
            </a:r>
            <a:r>
              <a:rPr dirty="0" smtClean="0"/>
              <a:t>etrics</a:t>
            </a:r>
            <a:endParaRPr dirty="0"/>
          </a:p>
          <a:p>
            <a:pPr marL="285750" indent="-285750" defTabSz="758613">
              <a:spcBef>
                <a:spcPts val="200"/>
              </a:spcBef>
              <a:buFont typeface="Arial" panose="020B0604020202020204" pitchFamily="34" charset="0"/>
              <a:buChar char="•"/>
              <a:defRPr sz="1600" b="1">
                <a:solidFill>
                  <a:srgbClr val="00539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/>
              <a:t>Areas </a:t>
            </a:r>
            <a:r>
              <a:rPr dirty="0"/>
              <a:t>to </a:t>
            </a:r>
            <a:r>
              <a:rPr lang="en-US" dirty="0"/>
              <a:t>m</a:t>
            </a:r>
            <a:r>
              <a:rPr dirty="0" smtClean="0"/>
              <a:t>onitor</a:t>
            </a:r>
            <a:endParaRPr dirty="0"/>
          </a:p>
        </p:txBody>
      </p:sp>
      <p:sp>
        <p:nvSpPr>
          <p:cNvPr id="382" name="Text Placeholder 2"/>
          <p:cNvSpPr/>
          <p:nvPr/>
        </p:nvSpPr>
        <p:spPr>
          <a:xfrm>
            <a:off x="231139" y="3126866"/>
            <a:ext cx="1888599" cy="423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 anchor="ctr">
            <a:normAutofit/>
          </a:bodyPr>
          <a:lstStyle>
            <a:lvl1pPr defTabSz="758613">
              <a:spcBef>
                <a:spcPts val="200"/>
              </a:spcBef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 smtClean="0"/>
              <a:t>Pre</a:t>
            </a:r>
            <a:r>
              <a:rPr lang="en-US" dirty="0" smtClean="0"/>
              <a:t>-</a:t>
            </a:r>
            <a:r>
              <a:rPr dirty="0" smtClean="0"/>
              <a:t>Work</a:t>
            </a:r>
            <a:endParaRPr dirty="0"/>
          </a:p>
        </p:txBody>
      </p:sp>
      <p:sp>
        <p:nvSpPr>
          <p:cNvPr id="383" name="Appendix: Investment Summary Per Major Project"/>
          <p:cNvSpPr txBox="1"/>
          <p:nvPr/>
        </p:nvSpPr>
        <p:spPr>
          <a:xfrm>
            <a:off x="526473" y="57600"/>
            <a:ext cx="11071001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Appendix: Indicative Transformative Planning Timeline</a:t>
            </a:r>
          </a:p>
        </p:txBody>
      </p:sp>
      <p:sp>
        <p:nvSpPr>
          <p:cNvPr id="384" name="Text Placeholder 2"/>
          <p:cNvSpPr/>
          <p:nvPr/>
        </p:nvSpPr>
        <p:spPr>
          <a:xfrm>
            <a:off x="1763219" y="3655288"/>
            <a:ext cx="1534053" cy="1538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defTabSz="533400">
              <a:spcBef>
                <a:spcPts val="200"/>
              </a:spcBef>
              <a:defRPr sz="1600" b="1">
                <a:solidFill>
                  <a:srgbClr val="00539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Kickoff Session</a:t>
            </a:r>
          </a:p>
          <a:p>
            <a:r>
              <a:rPr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to </a:t>
            </a:r>
            <a:r>
              <a:rPr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1.5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ays</a:t>
            </a:r>
            <a:endParaRPr lang="en-US" sz="16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Vision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Initial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future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cenarios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defTabSz="533400">
              <a:spcBef>
                <a:spcPts val="200"/>
              </a:spcBef>
              <a:defRPr sz="1600" b="1">
                <a:solidFill>
                  <a:srgbClr val="00539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85" name="Text Placeholder 2"/>
          <p:cNvSpPr/>
          <p:nvPr/>
        </p:nvSpPr>
        <p:spPr>
          <a:xfrm>
            <a:off x="2858708" y="5498450"/>
            <a:ext cx="2043062" cy="2059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>
            <a:normAutofit/>
          </a:bodyPr>
          <a:lstStyle/>
          <a:p>
            <a:pPr defTabSz="758613">
              <a:spcBef>
                <a:spcPts val="200"/>
              </a:spcBef>
              <a:defRPr sz="1600" b="1" i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>Working Teams</a:t>
            </a:r>
          </a:p>
          <a:p>
            <a:pPr defTabSz="758613">
              <a:spcBef>
                <a:spcPts val="200"/>
              </a:spcBef>
              <a:defRPr sz="1600" b="1" i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Major Projects</a:t>
            </a:r>
          </a:p>
          <a:p>
            <a:pPr marL="285750" indent="-285750" defTabSz="758613">
              <a:spcBef>
                <a:spcPts val="200"/>
              </a:spcBef>
              <a:buFont typeface="Arial" panose="020B0604020202020204" pitchFamily="34" charset="0"/>
              <a:buChar char="•"/>
              <a:defRPr sz="1600" b="1" i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/>
              <a:t>4</a:t>
            </a:r>
            <a:r>
              <a:rPr lang="en-US" dirty="0" smtClean="0"/>
              <a:t> </a:t>
            </a:r>
            <a:r>
              <a:rPr dirty="0" smtClean="0"/>
              <a:t>to</a:t>
            </a:r>
            <a:r>
              <a:rPr lang="en-US" dirty="0" smtClean="0"/>
              <a:t> </a:t>
            </a:r>
            <a:r>
              <a:rPr dirty="0" smtClean="0"/>
              <a:t>6 </a:t>
            </a:r>
            <a:r>
              <a:rPr lang="en-US" dirty="0"/>
              <a:t>w</a:t>
            </a:r>
            <a:r>
              <a:rPr dirty="0" smtClean="0"/>
              <a:t>eeks</a:t>
            </a:r>
            <a:endParaRPr dirty="0"/>
          </a:p>
          <a:p>
            <a:pPr marL="285750" indent="-285750" defTabSz="758613">
              <a:spcBef>
                <a:spcPts val="200"/>
              </a:spcBef>
              <a:buFont typeface="Arial" panose="020B0604020202020204" pitchFamily="34" charset="0"/>
              <a:buChar char="•"/>
              <a:defRPr sz="1600" b="1" i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/>
              <a:t>Core/New/Wow </a:t>
            </a:r>
            <a:r>
              <a:rPr lang="en-US" dirty="0" smtClean="0"/>
              <a:t>d</a:t>
            </a:r>
            <a:r>
              <a:rPr dirty="0" smtClean="0"/>
              <a:t>raft </a:t>
            </a:r>
            <a:r>
              <a:rPr lang="en-US" dirty="0" smtClean="0"/>
              <a:t>p</a:t>
            </a:r>
            <a:r>
              <a:rPr dirty="0" smtClean="0"/>
              <a:t>ortfolios</a:t>
            </a:r>
            <a:endParaRPr dirty="0"/>
          </a:p>
        </p:txBody>
      </p:sp>
      <p:sp>
        <p:nvSpPr>
          <p:cNvPr id="386" name="Text Placeholder 2"/>
          <p:cNvSpPr/>
          <p:nvPr/>
        </p:nvSpPr>
        <p:spPr>
          <a:xfrm>
            <a:off x="5906708" y="5498450"/>
            <a:ext cx="2126644" cy="2059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>
            <a:normAutofit/>
          </a:bodyPr>
          <a:lstStyle/>
          <a:p>
            <a:pPr defTabSz="758613">
              <a:spcBef>
                <a:spcPts val="200"/>
              </a:spcBef>
              <a:defRPr sz="1600" b="1" i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>Executive Team</a:t>
            </a:r>
          </a:p>
          <a:p>
            <a:pPr defTabSz="758613">
              <a:spcBef>
                <a:spcPts val="200"/>
              </a:spcBef>
              <a:defRPr sz="1600" b="1" i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Project Integration: Alternative Portfolios</a:t>
            </a:r>
          </a:p>
          <a:p>
            <a:pPr marL="285750" indent="-285750" defTabSz="758613">
              <a:spcBef>
                <a:spcPts val="200"/>
              </a:spcBef>
              <a:buFont typeface="Arial" panose="020B0604020202020204" pitchFamily="34" charset="0"/>
              <a:buChar char="•"/>
              <a:defRPr sz="1600" b="1" i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/>
              <a:t>4</a:t>
            </a:r>
            <a:r>
              <a:rPr lang="en-US" dirty="0" smtClean="0"/>
              <a:t> </a:t>
            </a:r>
            <a:r>
              <a:rPr dirty="0" smtClean="0"/>
              <a:t>to</a:t>
            </a:r>
            <a:r>
              <a:rPr lang="en-US" dirty="0" smtClean="0"/>
              <a:t> </a:t>
            </a:r>
            <a:r>
              <a:rPr dirty="0" smtClean="0"/>
              <a:t>6 </a:t>
            </a:r>
            <a:r>
              <a:rPr lang="en-US" dirty="0"/>
              <a:t>w</a:t>
            </a:r>
            <a:r>
              <a:rPr dirty="0" smtClean="0"/>
              <a:t>eeks</a:t>
            </a:r>
            <a:endParaRPr dirty="0"/>
          </a:p>
          <a:p>
            <a:pPr marL="285750" indent="-285750" defTabSz="758613">
              <a:spcBef>
                <a:spcPts val="200"/>
              </a:spcBef>
              <a:buFont typeface="Arial" panose="020B0604020202020204" pitchFamily="34" charset="0"/>
              <a:buChar char="•"/>
              <a:defRPr sz="1600" b="1" i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/>
              <a:t>Financial/</a:t>
            </a:r>
            <a:r>
              <a:rPr lang="en-US" dirty="0" smtClean="0"/>
              <a:t>o</a:t>
            </a:r>
            <a:r>
              <a:rPr dirty="0" smtClean="0"/>
              <a:t>perating </a:t>
            </a:r>
            <a:r>
              <a:rPr lang="en-US" dirty="0" smtClean="0"/>
              <a:t>i</a:t>
            </a:r>
            <a:r>
              <a:rPr dirty="0" smtClean="0"/>
              <a:t>mplications</a:t>
            </a:r>
            <a:endParaRPr dirty="0"/>
          </a:p>
        </p:txBody>
      </p:sp>
      <p:sp>
        <p:nvSpPr>
          <p:cNvPr id="387" name="Text Placeholder 2"/>
          <p:cNvSpPr/>
          <p:nvPr/>
        </p:nvSpPr>
        <p:spPr>
          <a:xfrm>
            <a:off x="8954708" y="5498450"/>
            <a:ext cx="2043062" cy="2059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>
            <a:normAutofit/>
          </a:bodyPr>
          <a:lstStyle/>
          <a:p>
            <a:pPr defTabSz="758613">
              <a:spcBef>
                <a:spcPts val="200"/>
              </a:spcBef>
              <a:defRPr sz="1600" b="1" i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>Execution Teams</a:t>
            </a:r>
          </a:p>
          <a:p>
            <a:pPr defTabSz="758613">
              <a:spcBef>
                <a:spcPts val="200"/>
              </a:spcBef>
              <a:defRPr sz="1600" b="1" i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Major Projects</a:t>
            </a:r>
          </a:p>
          <a:p>
            <a:pPr marL="285750" indent="-285750" defTabSz="758613">
              <a:spcBef>
                <a:spcPts val="200"/>
              </a:spcBef>
              <a:buFont typeface="Arial" panose="020B0604020202020204" pitchFamily="34" charset="0"/>
              <a:buChar char="•"/>
              <a:defRPr sz="1600" b="1" i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/>
              <a:t>Ongoing</a:t>
            </a:r>
            <a:endParaRPr dirty="0"/>
          </a:p>
          <a:p>
            <a:pPr marL="285750" indent="-285750" defTabSz="758613">
              <a:spcBef>
                <a:spcPts val="200"/>
              </a:spcBef>
              <a:buFont typeface="Arial" panose="020B0604020202020204" pitchFamily="34" charset="0"/>
              <a:buChar char="•"/>
              <a:defRPr sz="1600" b="1" i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/>
              <a:t>Regular </a:t>
            </a:r>
            <a:r>
              <a:rPr lang="en-US" dirty="0"/>
              <a:t>c</a:t>
            </a:r>
            <a:r>
              <a:rPr dirty="0" smtClean="0"/>
              <a:t>ommunication </a:t>
            </a:r>
            <a:r>
              <a:rPr dirty="0"/>
              <a:t>of </a:t>
            </a:r>
            <a:r>
              <a:rPr lang="en-US" dirty="0"/>
              <a:t>p</a:t>
            </a:r>
            <a:r>
              <a:rPr dirty="0" smtClean="0"/>
              <a:t>rogress</a:t>
            </a:r>
            <a:endParaRPr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" grpId="1" animBg="1" advAuto="0"/>
      <p:bldP spid="380" grpId="3" animBg="1" advAuto="0"/>
      <p:bldP spid="381" grpId="2" animBg="1" advAuto="0"/>
      <p:bldP spid="384" grpId="4" animBg="1" advAuto="0"/>
      <p:bldP spid="385" grpId="5" animBg="1" advAuto="0"/>
      <p:bldP spid="386" grpId="6" animBg="1" advAuto="0"/>
      <p:bldP spid="387" grpId="7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roblem Statement:"/>
          <p:cNvSpPr txBox="1"/>
          <p:nvPr/>
        </p:nvSpPr>
        <p:spPr>
          <a:xfrm>
            <a:off x="2027153" y="4399169"/>
            <a:ext cx="2891387" cy="342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185" tIns="54185" rIns="54185" bIns="54185">
            <a:spAutoFit/>
          </a:bodyPr>
          <a:lstStyle>
            <a:lvl1pPr algn="l" defTabSz="1300480">
              <a:spcBef>
                <a:spcPts val="700"/>
              </a:spcBef>
              <a:defRPr sz="1800" b="1">
                <a:uFill>
                  <a:solidFill>
                    <a:srgbClr val="000000"/>
                  </a:solidFill>
                </a:uFill>
                <a:latin typeface="Adobe Garamond Pro"/>
                <a:ea typeface="Adobe Garamond Pro"/>
                <a:cs typeface="Adobe Garamond Pro"/>
                <a:sym typeface="Adobe Garamond Pro"/>
              </a:defRPr>
            </a:lvl1pPr>
          </a:lstStyle>
          <a:p>
            <a:r>
              <a:rPr dirty="0"/>
              <a:t>Problem Statement:</a:t>
            </a:r>
          </a:p>
        </p:txBody>
      </p:sp>
      <p:grpSp>
        <p:nvGrpSpPr>
          <p:cNvPr id="392" name="Group"/>
          <p:cNvGrpSpPr/>
          <p:nvPr/>
        </p:nvGrpSpPr>
        <p:grpSpPr>
          <a:xfrm>
            <a:off x="549274" y="5424487"/>
            <a:ext cx="11766222" cy="276227"/>
            <a:chOff x="0" y="0"/>
            <a:chExt cx="11766221" cy="276225"/>
          </a:xfrm>
        </p:grpSpPr>
        <p:sp>
          <p:nvSpPr>
            <p:cNvPr id="390" name="Rectangle"/>
            <p:cNvSpPr/>
            <p:nvPr/>
          </p:nvSpPr>
          <p:spPr>
            <a:xfrm>
              <a:off x="-1" y="0"/>
              <a:ext cx="11766222" cy="276226"/>
            </a:xfrm>
            <a:prstGeom prst="rect">
              <a:avLst/>
            </a:prstGeom>
            <a:solidFill>
              <a:srgbClr val="E8CFB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R="40639" algn="l" defTabSz="914400">
                <a:defRPr sz="18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1" name="Project Management Summary"/>
            <p:cNvSpPr txBox="1"/>
            <p:nvPr/>
          </p:nvSpPr>
          <p:spPr>
            <a:xfrm>
              <a:off x="-1" y="19539"/>
              <a:ext cx="2955760" cy="237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marR="38799" indent="38799" algn="l" defTabSz="895350">
                <a:defRPr sz="1000" b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Project Management Summary </a:t>
              </a:r>
            </a:p>
          </p:txBody>
        </p:sp>
      </p:grpSp>
      <p:grpSp>
        <p:nvGrpSpPr>
          <p:cNvPr id="395" name="Group"/>
          <p:cNvGrpSpPr/>
          <p:nvPr/>
        </p:nvGrpSpPr>
        <p:grpSpPr>
          <a:xfrm>
            <a:off x="5486234" y="7578483"/>
            <a:ext cx="4076702" cy="237147"/>
            <a:chOff x="0" y="0"/>
            <a:chExt cx="4076701" cy="237145"/>
          </a:xfrm>
        </p:grpSpPr>
        <p:sp>
          <p:nvSpPr>
            <p:cNvPr id="393" name="Rectangle"/>
            <p:cNvSpPr/>
            <p:nvPr/>
          </p:nvSpPr>
          <p:spPr>
            <a:xfrm>
              <a:off x="-1" y="46341"/>
              <a:ext cx="4076703" cy="144465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R="40639" algn="l" defTabSz="914400">
                <a:defRPr sz="18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4" name="Key deliverables"/>
            <p:cNvSpPr txBox="1"/>
            <p:nvPr/>
          </p:nvSpPr>
          <p:spPr>
            <a:xfrm>
              <a:off x="-1" y="-1"/>
              <a:ext cx="1155582" cy="2371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R="38799" indent="38799" algn="l" defTabSz="895350">
                <a:defRPr sz="1000" b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Key deliverables</a:t>
              </a:r>
            </a:p>
          </p:txBody>
        </p:sp>
      </p:grpSp>
      <p:grpSp>
        <p:nvGrpSpPr>
          <p:cNvPr id="398" name="Group"/>
          <p:cNvGrpSpPr/>
          <p:nvPr/>
        </p:nvGrpSpPr>
        <p:grpSpPr>
          <a:xfrm>
            <a:off x="6427521" y="5731364"/>
            <a:ext cx="2085977" cy="237146"/>
            <a:chOff x="0" y="0"/>
            <a:chExt cx="2085976" cy="237145"/>
          </a:xfrm>
        </p:grpSpPr>
        <p:sp>
          <p:nvSpPr>
            <p:cNvPr id="396" name="Rectangle"/>
            <p:cNvSpPr/>
            <p:nvPr/>
          </p:nvSpPr>
          <p:spPr>
            <a:xfrm>
              <a:off x="0" y="4273"/>
              <a:ext cx="2085976" cy="22860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R="40639" algn="l" defTabSz="914400">
                <a:defRPr sz="18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7" name="Anticipated risks/challenges"/>
            <p:cNvSpPr txBox="1"/>
            <p:nvPr/>
          </p:nvSpPr>
          <p:spPr>
            <a:xfrm>
              <a:off x="-1" y="0"/>
              <a:ext cx="1868221" cy="237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R="38799" indent="38799" algn="l" defTabSz="895350">
                <a:defRPr sz="1000" b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Anticipated risks/challenges</a:t>
              </a:r>
            </a:p>
          </p:txBody>
        </p:sp>
      </p:grpSp>
      <p:grpSp>
        <p:nvGrpSpPr>
          <p:cNvPr id="401" name="Group"/>
          <p:cNvGrpSpPr/>
          <p:nvPr/>
        </p:nvGrpSpPr>
        <p:grpSpPr>
          <a:xfrm>
            <a:off x="10329333" y="5705964"/>
            <a:ext cx="1981202" cy="237146"/>
            <a:chOff x="0" y="0"/>
            <a:chExt cx="1981200" cy="237145"/>
          </a:xfrm>
        </p:grpSpPr>
        <p:sp>
          <p:nvSpPr>
            <p:cNvPr id="399" name="Rectangle"/>
            <p:cNvSpPr/>
            <p:nvPr/>
          </p:nvSpPr>
          <p:spPr>
            <a:xfrm>
              <a:off x="0" y="4273"/>
              <a:ext cx="1981201" cy="22860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R="40639" algn="l" defTabSz="914400">
                <a:defRPr sz="18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00" name="Project team"/>
            <p:cNvSpPr txBox="1"/>
            <p:nvPr/>
          </p:nvSpPr>
          <p:spPr>
            <a:xfrm>
              <a:off x="0" y="0"/>
              <a:ext cx="915410" cy="237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R="38799" indent="38799" algn="l" defTabSz="895350">
                <a:defRPr sz="1000" b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Project team</a:t>
              </a:r>
            </a:p>
          </p:txBody>
        </p:sp>
      </p:grpSp>
      <p:grpSp>
        <p:nvGrpSpPr>
          <p:cNvPr id="404" name="Group"/>
          <p:cNvGrpSpPr/>
          <p:nvPr/>
        </p:nvGrpSpPr>
        <p:grpSpPr>
          <a:xfrm>
            <a:off x="549275" y="5751512"/>
            <a:ext cx="4062414" cy="237146"/>
            <a:chOff x="0" y="0"/>
            <a:chExt cx="4062412" cy="237145"/>
          </a:xfrm>
        </p:grpSpPr>
        <p:sp>
          <p:nvSpPr>
            <p:cNvPr id="402" name="Rectangle"/>
            <p:cNvSpPr/>
            <p:nvPr/>
          </p:nvSpPr>
          <p:spPr>
            <a:xfrm>
              <a:off x="0" y="4273"/>
              <a:ext cx="4062414" cy="2286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R="40639" algn="l" defTabSz="914400">
                <a:defRPr sz="18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03" name="Major milestones"/>
            <p:cNvSpPr txBox="1"/>
            <p:nvPr/>
          </p:nvSpPr>
          <p:spPr>
            <a:xfrm>
              <a:off x="0" y="-1"/>
              <a:ext cx="1190556" cy="2371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R="38799" indent="38799" algn="l" defTabSz="895350">
                <a:defRPr sz="1000" b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Major milestones</a:t>
              </a:r>
            </a:p>
          </p:txBody>
        </p:sp>
      </p:grpSp>
      <p:sp>
        <p:nvSpPr>
          <p:cNvPr id="405" name="Goal/Scope:"/>
          <p:cNvSpPr txBox="1"/>
          <p:nvPr/>
        </p:nvSpPr>
        <p:spPr>
          <a:xfrm>
            <a:off x="5851525" y="2479208"/>
            <a:ext cx="1249300" cy="335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1">
                <a:latin typeface="Adobe Garamond Pro"/>
                <a:ea typeface="Adobe Garamond Pro"/>
                <a:cs typeface="Adobe Garamond Pro"/>
                <a:sym typeface="Adobe Garamond Pro"/>
              </a:defRPr>
            </a:lvl1pPr>
          </a:lstStyle>
          <a:p>
            <a:r>
              <a:rPr dirty="0"/>
              <a:t>Goal/Scope:</a:t>
            </a:r>
          </a:p>
        </p:txBody>
      </p:sp>
      <p:sp>
        <p:nvSpPr>
          <p:cNvPr id="406" name="Expected Benefits:"/>
          <p:cNvSpPr txBox="1"/>
          <p:nvPr/>
        </p:nvSpPr>
        <p:spPr>
          <a:xfrm>
            <a:off x="9482666" y="4250209"/>
            <a:ext cx="1987927" cy="342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185" tIns="54185" rIns="54185" bIns="54185">
            <a:spAutoFit/>
          </a:bodyPr>
          <a:lstStyle>
            <a:lvl1pPr algn="l" defTabSz="1300480">
              <a:spcBef>
                <a:spcPts val="700"/>
              </a:spcBef>
              <a:defRPr sz="1800" b="1">
                <a:uFill>
                  <a:solidFill>
                    <a:srgbClr val="000000"/>
                  </a:solidFill>
                </a:uFill>
                <a:latin typeface="Adobe Garamond Pro"/>
                <a:ea typeface="Adobe Garamond Pro"/>
                <a:cs typeface="Adobe Garamond Pro"/>
                <a:sym typeface="Adobe Garamond Pro"/>
              </a:defRPr>
            </a:lvl1pPr>
          </a:lstStyle>
          <a:p>
            <a:r>
              <a:rPr dirty="0"/>
              <a:t>Expected Benefits:</a:t>
            </a:r>
          </a:p>
        </p:txBody>
      </p:sp>
      <p:sp>
        <p:nvSpPr>
          <p:cNvPr id="407" name="Line"/>
          <p:cNvSpPr/>
          <p:nvPr/>
        </p:nvSpPr>
        <p:spPr>
          <a:xfrm flipV="1">
            <a:off x="4123754" y="3106752"/>
            <a:ext cx="2640776" cy="1246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08" name="Line"/>
          <p:cNvSpPr/>
          <p:nvPr/>
        </p:nvSpPr>
        <p:spPr>
          <a:xfrm flipH="1" flipV="1">
            <a:off x="6764904" y="3123149"/>
            <a:ext cx="2609852" cy="124724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09" name="Strategic Investment Summary"/>
          <p:cNvSpPr txBox="1">
            <a:spLocks noGrp="1"/>
          </p:cNvSpPr>
          <p:nvPr>
            <p:ph type="title" idx="4294967295"/>
          </p:nvPr>
        </p:nvSpPr>
        <p:spPr>
          <a:xfrm>
            <a:off x="0" y="130175"/>
            <a:ext cx="11703050" cy="2146300"/>
          </a:xfrm>
          <a:prstGeom prst="rect">
            <a:avLst/>
          </a:prstGeom>
        </p:spPr>
        <p:txBody>
          <a:bodyPr lIns="65022" tIns="65022" rIns="65022" bIns="65022"/>
          <a:lstStyle>
            <a:lvl1pPr defTabSz="650240">
              <a:defRPr sz="6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Strategic Investment Summary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25" name="Appendix: Investment Summary Per Major Project"/>
          <p:cNvSpPr txBox="1"/>
          <p:nvPr/>
        </p:nvSpPr>
        <p:spPr>
          <a:xfrm>
            <a:off x="526473" y="57600"/>
            <a:ext cx="11071001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 Summary per Major Project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3" name="Table"/>
          <p:cNvGraphicFramePr/>
          <p:nvPr>
            <p:extLst>
              <p:ext uri="{D42A27DB-BD31-4B8C-83A1-F6EECF244321}">
                <p14:modId xmlns:p14="http://schemas.microsoft.com/office/powerpoint/2010/main" val="1014271988"/>
              </p:ext>
            </p:extLst>
          </p:nvPr>
        </p:nvGraphicFramePr>
        <p:xfrm>
          <a:off x="692737" y="635632"/>
          <a:ext cx="11463711" cy="8974542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306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4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4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1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1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49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06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75763">
                <a:tc gridSpan="3"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Strategic Initiative Detailed Assessments</a:t>
                      </a:r>
                    </a:p>
                  </a:txBody>
                  <a:tcPr marL="12700" marR="12700" marT="12700" marB="12700"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 u="sng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Yr 1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 u="sng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Yr 2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 u="sng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Yr 3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 u="sng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Yr 4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 u="sng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Yr 5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 u="sng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On-Going?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 u="sng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864">
                <a:tc gridSpan="2"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1) Options for the Future (Describe Actions)</a:t>
                      </a:r>
                    </a:p>
                  </a:txBody>
                  <a:tcPr marL="12700" marR="12700" marT="12700" marB="12700"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Aggressive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Realistic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Minimal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21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2) Incremental Investments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Aggressive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Realistic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Minimal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People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Aggressive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 dirty="0"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Realistic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Minimal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Other (Describe)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Aggressive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Realistic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Minimal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721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3)Financial Returns/Impacts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Aggressive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Realistic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Minimal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721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98864">
                <a:tc gridSpan="2"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4) Other Non-Financial Success Metrics (Describe)</a:t>
                      </a:r>
                    </a:p>
                  </a:txBody>
                  <a:tcPr marL="12700" marR="12700" marT="12700" marB="12700"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Aggressive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Realistic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Minimal</a:t>
                      </a:r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/>
                    </a:p>
                  </a:txBody>
                  <a:tcPr marL="12700" marR="12700" marT="12700" marB="12700" anchor="b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ym typeface="Helvetica Neue Medium"/>
                        </a:defRPr>
                      </a:pPr>
                      <a:endParaRPr dirty="0"/>
                    </a:p>
                  </a:txBody>
                  <a:tcPr marL="12700" marR="12700" marT="12700" marB="12700" anchor="b" horzOverflow="overflow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414" name="Appendix: Prioritization Details per Major Project"/>
          <p:cNvSpPr txBox="1"/>
          <p:nvPr/>
        </p:nvSpPr>
        <p:spPr>
          <a:xfrm>
            <a:off x="692737" y="82999"/>
            <a:ext cx="10657383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Appendix: Prioritization Details per Major Project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9009665" y="4567793"/>
            <a:ext cx="7592292" cy="396343"/>
          </a:xfrm>
        </p:spPr>
        <p:txBody>
          <a:bodyPr/>
          <a:lstStyle/>
          <a:p>
            <a:pPr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Copyright 2018 Foundation of the American College of Healthcare Executives. Not for sale.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Transformative Planning"/>
          <p:cNvSpPr txBox="1">
            <a:spLocks noGrp="1"/>
          </p:cNvSpPr>
          <p:nvPr>
            <p:ph type="title" idx="4294967295"/>
          </p:nvPr>
        </p:nvSpPr>
        <p:spPr>
          <a:xfrm>
            <a:off x="-1" y="2884773"/>
            <a:ext cx="13004799" cy="2090737"/>
          </a:xfrm>
          <a:prstGeom prst="rect">
            <a:avLst/>
          </a:prstGeom>
        </p:spPr>
        <p:txBody>
          <a:bodyPr lIns="65022" tIns="65022" rIns="65022" bIns="65022"/>
          <a:lstStyle>
            <a:lvl1pPr defTabSz="650240">
              <a:defRPr sz="6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418" name="How Your Healthcare Organization Can Strategize for an Uncertain Future…"/>
          <p:cNvSpPr txBox="1">
            <a:spLocks noGrp="1"/>
          </p:cNvSpPr>
          <p:nvPr>
            <p:ph type="body" sz="quarter" idx="4294967295"/>
          </p:nvPr>
        </p:nvSpPr>
        <p:spPr>
          <a:xfrm>
            <a:off x="0" y="5527675"/>
            <a:ext cx="13004798" cy="2492375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marL="0" indent="0" algn="ctr" defTabSz="365760">
              <a:spcBef>
                <a:spcPts val="0"/>
              </a:spcBef>
              <a:buSzTx/>
              <a:buNone/>
              <a:defRPr sz="1520">
                <a:solidFill>
                  <a:srgbClr val="FFFFFF"/>
                </a:solidFill>
                <a:latin typeface="Adobe Garamond Pro"/>
                <a:ea typeface="Adobe Garamond Pro"/>
                <a:cs typeface="Adobe Garamond Pro"/>
                <a:sym typeface="Adobe Garamond Pro"/>
              </a:defRPr>
            </a:pPr>
            <a:r>
              <a:rPr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</a:rPr>
              <a:t>Jim Austin</a:t>
            </a:r>
          </a:p>
          <a:p>
            <a:pPr marL="0" indent="0" algn="ctr" defTabSz="365760">
              <a:spcBef>
                <a:spcPts val="0"/>
              </a:spcBef>
              <a:buSzTx/>
              <a:buNone/>
              <a:defRPr sz="1520">
                <a:solidFill>
                  <a:srgbClr val="FFFFFF"/>
                </a:solidFill>
                <a:latin typeface="Adobe Garamond Pro"/>
                <a:ea typeface="Adobe Garamond Pro"/>
                <a:cs typeface="Adobe Garamond Pro"/>
                <a:sym typeface="Adobe Garamond Pro"/>
              </a:defRPr>
            </a:pPr>
            <a:r>
              <a:rPr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</a:rPr>
              <a:t>Adjunct Senior Lecturer</a:t>
            </a:r>
          </a:p>
          <a:p>
            <a:pPr marL="0" indent="0" algn="ctr" defTabSz="365760">
              <a:spcBef>
                <a:spcPts val="0"/>
              </a:spcBef>
              <a:buSzTx/>
              <a:buNone/>
              <a:defRPr sz="1520">
                <a:solidFill>
                  <a:srgbClr val="FFFFFF"/>
                </a:solidFill>
                <a:latin typeface="Adobe Garamond Pro"/>
                <a:ea typeface="Adobe Garamond Pro"/>
                <a:cs typeface="Adobe Garamond Pro"/>
                <a:sym typeface="Adobe Garamond Pro"/>
              </a:defRPr>
            </a:pPr>
            <a:r>
              <a:rPr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</a:rPr>
              <a:t>Executive Master of Healthcare Leadership</a:t>
            </a:r>
          </a:p>
          <a:p>
            <a:pPr marL="0" indent="0" algn="ctr" defTabSz="365760">
              <a:spcBef>
                <a:spcPts val="0"/>
              </a:spcBef>
              <a:buSzTx/>
              <a:buNone/>
              <a:defRPr sz="1520">
                <a:solidFill>
                  <a:srgbClr val="FFFFFF"/>
                </a:solidFill>
                <a:latin typeface="Adobe Garamond Pro"/>
                <a:ea typeface="Adobe Garamond Pro"/>
                <a:cs typeface="Adobe Garamond Pro"/>
                <a:sym typeface="Adobe Garamond Pro"/>
              </a:defRPr>
            </a:pPr>
            <a:r>
              <a:rPr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</a:rPr>
              <a:t>Brown University</a:t>
            </a:r>
          </a:p>
          <a:p>
            <a:pPr marL="0" indent="0" algn="ctr" defTabSz="365760">
              <a:spcBef>
                <a:spcPts val="0"/>
              </a:spcBef>
              <a:buSzTx/>
              <a:buNone/>
              <a:defRPr sz="1520">
                <a:solidFill>
                  <a:srgbClr val="FFFFFF"/>
                </a:solidFill>
                <a:latin typeface="Adobe Garamond Pro"/>
                <a:ea typeface="Adobe Garamond Pro"/>
                <a:cs typeface="Adobe Garamond Pro"/>
                <a:sym typeface="Adobe Garamond Pro"/>
              </a:defRPr>
            </a:pPr>
            <a:r>
              <a:rPr u="sng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james_austin@brown.edu</a:t>
            </a:r>
            <a:endParaRPr b="1" dirty="0">
              <a:solidFill>
                <a:schemeClr val="tx1"/>
              </a:solidFill>
              <a:uFill>
                <a:solidFill>
                  <a:srgbClr val="000000"/>
                </a:solidFill>
              </a:uFill>
            </a:endParaRPr>
          </a:p>
          <a:p>
            <a:pPr marL="0" indent="0" algn="ctr" defTabSz="365760">
              <a:spcBef>
                <a:spcPts val="0"/>
              </a:spcBef>
              <a:buSzTx/>
              <a:buNone/>
              <a:defRPr sz="1520">
                <a:solidFill>
                  <a:srgbClr val="FFFFFF"/>
                </a:solidFill>
                <a:latin typeface="Adobe Garamond Pro"/>
                <a:ea typeface="Adobe Garamond Pro"/>
                <a:cs typeface="Adobe Garamond Pro"/>
                <a:sym typeface="Adobe Garamond Pro"/>
              </a:defRPr>
            </a:pPr>
            <a:endParaRPr b="1" dirty="0">
              <a:solidFill>
                <a:schemeClr val="tx1"/>
              </a:solidFill>
              <a:uFill>
                <a:solidFill>
                  <a:srgbClr val="000000"/>
                </a:solidFill>
              </a:uFill>
            </a:endParaRPr>
          </a:p>
          <a:p>
            <a:pPr marL="0" indent="0" algn="ctr" defTabSz="365760">
              <a:spcBef>
                <a:spcPts val="0"/>
              </a:spcBef>
              <a:buSzTx/>
              <a:buNone/>
              <a:defRPr sz="1520">
                <a:solidFill>
                  <a:srgbClr val="FFFFFF"/>
                </a:solidFill>
                <a:latin typeface="Adobe Garamond Pro"/>
                <a:ea typeface="Adobe Garamond Pro"/>
                <a:cs typeface="Adobe Garamond Pro"/>
                <a:sym typeface="Adobe Garamond Pro"/>
              </a:defRPr>
            </a:pPr>
            <a:r>
              <a:rPr u="sng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jim@jh-austin.com</a:t>
            </a:r>
            <a:endParaRPr b="1" dirty="0">
              <a:solidFill>
                <a:schemeClr val="tx1"/>
              </a:solidFill>
              <a:uFill>
                <a:solidFill>
                  <a:srgbClr val="000000"/>
                </a:solidFill>
              </a:uFill>
            </a:endParaRPr>
          </a:p>
          <a:p>
            <a:pPr marL="0" indent="0" algn="ctr" defTabSz="365760">
              <a:spcBef>
                <a:spcPts val="0"/>
              </a:spcBef>
              <a:buSzTx/>
              <a:buNone/>
              <a:defRPr sz="1520">
                <a:solidFill>
                  <a:srgbClr val="FFFFFF"/>
                </a:solidFill>
                <a:latin typeface="Adobe Garamond Pro"/>
                <a:ea typeface="Adobe Garamond Pro"/>
                <a:cs typeface="Adobe Garamond Pro"/>
                <a:sym typeface="Adobe Garamond Pro"/>
              </a:defRPr>
            </a:pPr>
            <a:r>
              <a:rPr u="sng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www.jh-auatin.com</a:t>
            </a:r>
            <a:endParaRPr b="1" dirty="0">
              <a:solidFill>
                <a:schemeClr val="tx1"/>
              </a:solidFill>
              <a:uFill>
                <a:solidFill>
                  <a:srgbClr val="000000"/>
                </a:solidFill>
              </a:uFill>
            </a:endParaRPr>
          </a:p>
          <a:p>
            <a:pPr marL="0" indent="0" algn="ctr" defTabSz="365760">
              <a:spcBef>
                <a:spcPts val="0"/>
              </a:spcBef>
              <a:buSzTx/>
              <a:buNone/>
              <a:defRPr sz="1520">
                <a:solidFill>
                  <a:srgbClr val="FFFFFF"/>
                </a:solidFill>
                <a:latin typeface="Adobe Garamond Pro"/>
                <a:ea typeface="Adobe Garamond Pro"/>
                <a:cs typeface="Adobe Garamond Pro"/>
                <a:sym typeface="Adobe Garamond Pro"/>
              </a:defRPr>
            </a:pPr>
            <a:r>
              <a:rPr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</a:rPr>
              <a:t>312-388-2750</a:t>
            </a:r>
          </a:p>
          <a:p>
            <a:pPr marL="0" indent="0" algn="ctr" defTabSz="365760">
              <a:spcBef>
                <a:spcPts val="0"/>
              </a:spcBef>
              <a:buSzTx/>
              <a:buNone/>
              <a:defRPr sz="1520">
                <a:solidFill>
                  <a:srgbClr val="FFFFFF"/>
                </a:solidFill>
                <a:latin typeface="Adobe Garamond Pro"/>
                <a:ea typeface="Adobe Garamond Pro"/>
                <a:cs typeface="Adobe Garamond Pro"/>
                <a:sym typeface="Adobe Garamond Pro"/>
              </a:defRPr>
            </a:pPr>
            <a:endParaRPr b="1" dirty="0">
              <a:solidFill>
                <a:schemeClr val="tx1"/>
              </a:solidFill>
              <a:uFill>
                <a:solidFill>
                  <a:srgbClr val="000000"/>
                </a:solidFill>
              </a:uFill>
            </a:endParaRPr>
          </a:p>
          <a:p>
            <a:pPr marL="0" indent="0" algn="ctr" defTabSz="221081">
              <a:lnSpc>
                <a:spcPct val="90000"/>
              </a:lnSpc>
              <a:spcBef>
                <a:spcPts val="300"/>
              </a:spcBef>
              <a:buSzTx/>
              <a:buNone/>
              <a:defRPr sz="1480">
                <a:solidFill>
                  <a:srgbClr val="FFFFFF"/>
                </a:solidFill>
                <a:latin typeface="Adobe Garamond Pro"/>
                <a:ea typeface="Adobe Garamond Pro"/>
                <a:cs typeface="Adobe Garamond Pro"/>
                <a:sym typeface="Adobe Garamond Pro"/>
              </a:defRPr>
            </a:pPr>
            <a:endParaRPr b="1" dirty="0">
              <a:solidFill>
                <a:schemeClr val="tx1"/>
              </a:solidFill>
              <a:uFill>
                <a:solidFill>
                  <a:srgbClr val="000000"/>
                </a:solidFill>
              </a:uFill>
            </a:endParaRPr>
          </a:p>
          <a:p>
            <a:pPr marL="0" indent="0" algn="ctr" defTabSz="221081">
              <a:lnSpc>
                <a:spcPct val="90000"/>
              </a:lnSpc>
              <a:spcBef>
                <a:spcPts val="300"/>
              </a:spcBef>
              <a:buSzTx/>
              <a:buNone/>
              <a:defRPr sz="1480">
                <a:solidFill>
                  <a:srgbClr val="FFFFFF"/>
                </a:solidFill>
                <a:latin typeface="Adobe Garamond Pro"/>
                <a:ea typeface="Adobe Garamond Pro"/>
                <a:cs typeface="Adobe Garamond Pro"/>
                <a:sym typeface="Adobe Garamond Pro"/>
              </a:defRPr>
            </a:pPr>
            <a:endParaRPr b="1" dirty="0">
              <a:solidFill>
                <a:schemeClr val="tx1"/>
              </a:solidFill>
              <a:uFill>
                <a:solidFill>
                  <a:srgbClr val="000000"/>
                </a:solidFill>
              </a:uFill>
            </a:endParaRPr>
          </a:p>
        </p:txBody>
      </p:sp>
      <p:sp>
        <p:nvSpPr>
          <p:cNvPr id="420" name="Health Administration Press"/>
          <p:cNvSpPr txBox="1"/>
          <p:nvPr/>
        </p:nvSpPr>
        <p:spPr>
          <a:xfrm>
            <a:off x="0" y="119417"/>
            <a:ext cx="13004799" cy="377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5022" tIns="65022" rIns="65022" bIns="65022" anchor="ctr">
            <a:spAutoFit/>
          </a:bodyPr>
          <a:lstStyle>
            <a:lvl1pPr defTabSz="650240">
              <a:defRPr sz="1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algn="ctr"/>
            <a:r>
              <a:rPr dirty="0"/>
              <a:t>Health Administration Press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Index"/>
          <p:cNvSpPr txBox="1">
            <a:spLocks noGrp="1"/>
          </p:cNvSpPr>
          <p:nvPr>
            <p:ph type="title" idx="4294967295"/>
          </p:nvPr>
        </p:nvSpPr>
        <p:spPr>
          <a:xfrm>
            <a:off x="0" y="719860"/>
            <a:ext cx="13004800" cy="996950"/>
          </a:xfrm>
          <a:prstGeom prst="rect">
            <a:avLst/>
          </a:prstGeom>
        </p:spPr>
        <p:txBody>
          <a:bodyPr lIns="65022" tIns="65022" rIns="65022" bIns="65022">
            <a:normAutofit fontScale="90000"/>
          </a:bodyPr>
          <a:lstStyle>
            <a:lvl1pPr defTabSz="650240">
              <a:defRPr sz="6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 smtClean="0"/>
              <a:t>Overview</a:t>
            </a:r>
            <a:endParaRPr dirty="0"/>
          </a:p>
        </p:txBody>
      </p:sp>
      <p:sp>
        <p:nvSpPr>
          <p:cNvPr id="198" name="Overall Transformative Planning Framework…"/>
          <p:cNvSpPr txBox="1">
            <a:spLocks noGrp="1"/>
          </p:cNvSpPr>
          <p:nvPr>
            <p:ph type="body" idx="4294967295"/>
          </p:nvPr>
        </p:nvSpPr>
        <p:spPr>
          <a:xfrm>
            <a:off x="665018" y="1953491"/>
            <a:ext cx="11723832" cy="6580191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marL="0" indent="0" defTabSz="650240">
              <a:spcBef>
                <a:spcPts val="10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Overall Transformative Planning Framework</a:t>
            </a:r>
          </a:p>
          <a:p>
            <a:pPr marL="0" indent="0" defTabSz="650240">
              <a:spcBef>
                <a:spcPts val="10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0" indent="0" defTabSz="650240">
              <a:spcBef>
                <a:spcPts val="10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Chapter 1: Mental Models and Strategic </a:t>
            </a:r>
            <a:r>
              <a:rPr dirty="0" smtClean="0"/>
              <a:t>Decision</a:t>
            </a:r>
            <a:r>
              <a:rPr lang="en-US" dirty="0" smtClean="0"/>
              <a:t> </a:t>
            </a:r>
            <a:r>
              <a:rPr dirty="0" smtClean="0"/>
              <a:t>Making</a:t>
            </a:r>
            <a:endParaRPr dirty="0"/>
          </a:p>
          <a:p>
            <a:pPr marL="0" indent="0" defTabSz="650240">
              <a:spcBef>
                <a:spcPts val="10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0" indent="0" defTabSz="650240">
              <a:spcBef>
                <a:spcPts val="10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Chapter 2: Front and Back—Vision and the Strategic Pyramid</a:t>
            </a:r>
          </a:p>
          <a:p>
            <a:pPr marL="0" indent="0" defTabSz="650240">
              <a:spcBef>
                <a:spcPts val="10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0" indent="0" defTabSz="650240">
              <a:spcBef>
                <a:spcPts val="10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Chapter 3: Strategy Development for a VUCA World—Scenario Planning</a:t>
            </a:r>
          </a:p>
          <a:p>
            <a:pPr marL="0" indent="0" defTabSz="650240">
              <a:spcBef>
                <a:spcPts val="10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0" indent="0" defTabSz="650240">
              <a:spcBef>
                <a:spcPts val="10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Chapter 4: Successful </a:t>
            </a:r>
            <a:r>
              <a:rPr dirty="0" smtClean="0"/>
              <a:t>Execution</a:t>
            </a:r>
            <a:endParaRPr lang="en-US" dirty="0" smtClean="0"/>
          </a:p>
          <a:p>
            <a:pPr marL="0" indent="0" defTabSz="650240">
              <a:spcBef>
                <a:spcPts val="10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dirty="0"/>
          </a:p>
          <a:p>
            <a:pPr marL="0" indent="0" defTabSz="650240">
              <a:spcBef>
                <a:spcPts val="10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 smtClean="0"/>
              <a:t>Appendix: Indicative Planning Timeline and Prioritization Worksheets</a:t>
            </a:r>
            <a:endParaRPr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Overall Transformative Planning Framework"/>
          <p:cNvSpPr txBox="1"/>
          <p:nvPr/>
        </p:nvSpPr>
        <p:spPr>
          <a:xfrm>
            <a:off x="304800" y="70422"/>
            <a:ext cx="10672256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Overall Transformative Planning Framework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517" y="2838988"/>
            <a:ext cx="10715391" cy="46701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9382" y="1413760"/>
            <a:ext cx="1012767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Four-Step Process for Leading Transformational Change: Meeting the Needs of Today and the Future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hapter 1: Mental Models and Strategic Decision-Making"/>
          <p:cNvSpPr txBox="1"/>
          <p:nvPr/>
        </p:nvSpPr>
        <p:spPr>
          <a:xfrm>
            <a:off x="290946" y="65978"/>
            <a:ext cx="1120281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1: Mental Models and Strategic </a:t>
            </a: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0109" y="955964"/>
            <a:ext cx="12649200" cy="8079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Framing/assumptions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Why was the institution successful in the past?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What needs to be done to be successful in the future?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What could disrupt these ideas or perspectives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Confirmation bias/overconfidence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Is the leadership team relying on an overly narrow, shared view of the future?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How can the leadership team gain fresh insights to broaden its strategic planning assumptions and perspectives?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What can be done to leverage viewpoints inside and outside of the institution or group to challenge the tendency to focus on data that confirm existing beliefs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6" name="Chapter 1: Mental Models and Strategic Decision-Making"/>
          <p:cNvSpPr txBox="1"/>
          <p:nvPr/>
        </p:nvSpPr>
        <p:spPr>
          <a:xfrm>
            <a:off x="290946" y="65978"/>
            <a:ext cx="1120281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1: Mental Models and Strategic </a:t>
            </a: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109" y="803559"/>
            <a:ext cx="126492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(continued)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Groupthink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How will prevailing beliefs be challenged?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Are all the points of view in the leadership team being surfaced and heard?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What are the steps to reaching consensus? What will be the decision-making process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Attribution bias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What are the success metrics in broad terms for the strategic planning effort?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How will progress to date be assessed, and how will the need to shift investments, people, and resources be triggered if circumstances change?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How will the leadership team avoid the sunk-costs syndrome of spending more and more resources on losing strategic initiatives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6" name="Chapter 1: Mental Models and Strategic Decision-Making"/>
          <p:cNvSpPr txBox="1"/>
          <p:nvPr/>
        </p:nvSpPr>
        <p:spPr>
          <a:xfrm>
            <a:off x="290946" y="65978"/>
            <a:ext cx="1120281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Vision and the Strategic Pyramid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7" y="1108364"/>
            <a:ext cx="1241367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aspirational hopes or goals of the organization?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the world lose if the organization ceased to exist?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any stakeholder (internal or external) want to belong?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critical, unique values that the organization supports even if doing so leads to a competitive disadvantage?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a Vision Statement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 . . .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Who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you? How are you identified?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“is . . . ”?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you? What is the nature of your group?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“that . . . ”?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What do you do? What products or services do you offer?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“for . . . ”?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serve? Are your clients /customers internal, external, or both?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“to . . . ”?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Why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exist? What value do you bring to your clients/customers?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Example at a Sub-Specialty Level"/>
          <p:cNvSpPr txBox="1">
            <a:spLocks noGrp="1"/>
          </p:cNvSpPr>
          <p:nvPr>
            <p:ph type="title" idx="4294967295"/>
          </p:nvPr>
        </p:nvSpPr>
        <p:spPr>
          <a:xfrm>
            <a:off x="596466" y="1343888"/>
            <a:ext cx="11106584" cy="928255"/>
          </a:xfrm>
          <a:prstGeom prst="rect">
            <a:avLst/>
          </a:prstGeom>
        </p:spPr>
        <p:txBody>
          <a:bodyPr lIns="65022" tIns="65022" rIns="65022" bIns="65022"/>
          <a:lstStyle>
            <a:lvl1pPr defTabSz="650240">
              <a:defRPr sz="6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algn="l"/>
            <a:r>
              <a:rPr sz="4500" dirty="0"/>
              <a:t>Example at a </a:t>
            </a:r>
            <a:r>
              <a:rPr sz="4500" dirty="0" smtClean="0"/>
              <a:t>Sub</a:t>
            </a:r>
            <a:r>
              <a:rPr lang="en-US" sz="4500" dirty="0" smtClean="0"/>
              <a:t>s</a:t>
            </a:r>
            <a:r>
              <a:rPr sz="4500" dirty="0" smtClean="0"/>
              <a:t>pecialty </a:t>
            </a:r>
            <a:r>
              <a:rPr sz="4500" dirty="0"/>
              <a:t>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sp>
        <p:nvSpPr>
          <p:cNvPr id="7" name="Chapter 1: Mental Models and Strategic Decision-Making"/>
          <p:cNvSpPr txBox="1"/>
          <p:nvPr/>
        </p:nvSpPr>
        <p:spPr>
          <a:xfrm>
            <a:off x="290946" y="65978"/>
            <a:ext cx="1120281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Vision and the Strategic Pyramid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466" y="2900790"/>
            <a:ext cx="11929744" cy="474691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2018 Foundation of the American College of Healthcare Executives. Not for sale.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635" y="1208537"/>
            <a:ext cx="11525250" cy="6134100"/>
          </a:xfrm>
          <a:prstGeom prst="rect">
            <a:avLst/>
          </a:prstGeom>
        </p:spPr>
      </p:pic>
      <p:sp>
        <p:nvSpPr>
          <p:cNvPr id="17" name="Chapter 1: Mental Models and Strategic Decision-Making"/>
          <p:cNvSpPr txBox="1"/>
          <p:nvPr/>
        </p:nvSpPr>
        <p:spPr>
          <a:xfrm>
            <a:off x="290946" y="65978"/>
            <a:ext cx="1120281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Vision and the Strategic Pyramid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635" y="7650176"/>
            <a:ext cx="115252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mission-critical strategic choices in the short-, medium-, and long-term time frames?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success defined in these periods?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PP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 (2355)</Template>
  <TotalTime>141</TotalTime>
  <Words>1627</Words>
  <Application>Microsoft Office PowerPoint</Application>
  <PresentationFormat>Custom</PresentationFormat>
  <Paragraphs>281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MS PGothic</vt:lpstr>
      <vt:lpstr>MS PGothic</vt:lpstr>
      <vt:lpstr>Adobe Garamond Pro</vt:lpstr>
      <vt:lpstr>Arial</vt:lpstr>
      <vt:lpstr>Calibri</vt:lpstr>
      <vt:lpstr>Garamond</vt:lpstr>
      <vt:lpstr>Gill Sans</vt:lpstr>
      <vt:lpstr>Helvetica</vt:lpstr>
      <vt:lpstr>Helvetica Neue</vt:lpstr>
      <vt:lpstr>Helvetica Neue Medium</vt:lpstr>
      <vt:lpstr>Lucida Grande</vt:lpstr>
      <vt:lpstr>Times New Roman</vt:lpstr>
      <vt:lpstr>5_PPTtemplate</vt:lpstr>
      <vt:lpstr>Transformative Planning</vt:lpstr>
      <vt:lpstr>Introduction</vt:lpstr>
      <vt:lpstr>Overview</vt:lpstr>
      <vt:lpstr>PowerPoint Presentation</vt:lpstr>
      <vt:lpstr>PowerPoint Presentation</vt:lpstr>
      <vt:lpstr>PowerPoint Presentation</vt:lpstr>
      <vt:lpstr>PowerPoint Presentation</vt:lpstr>
      <vt:lpstr>Example at a Subspecialty Level</vt:lpstr>
      <vt:lpstr>PowerPoint Presentation</vt:lpstr>
      <vt:lpstr>PowerPoint Presentation</vt:lpstr>
      <vt:lpstr>PowerPoint Presentation</vt:lpstr>
      <vt:lpstr>1. Future Uncertainties?</vt:lpstr>
      <vt:lpstr>Example: Future Scenarios Facing a Community Hospital</vt:lpstr>
      <vt:lpstr>2. Stress Test   Current Strategic Initiatives Example</vt:lpstr>
      <vt:lpstr>3. Ranking of Strategic Initiatives</vt:lpstr>
      <vt:lpstr>PowerPoint Presentation</vt:lpstr>
      <vt:lpstr>Strategy Execution Process</vt:lpstr>
      <vt:lpstr>PowerPoint Presentation</vt:lpstr>
      <vt:lpstr>PowerPoint Presentation</vt:lpstr>
      <vt:lpstr>PowerPoint Presentation</vt:lpstr>
      <vt:lpstr>Strategic Investment Summary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Transformative Planning</dc:title>
  <cp:lastModifiedBy>Michael  G. Noren</cp:lastModifiedBy>
  <cp:revision>19</cp:revision>
  <dcterms:modified xsi:type="dcterms:W3CDTF">2018-04-26T13:51:25Z</dcterms:modified>
</cp:coreProperties>
</file>